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1"/>
  </p:sldMasterIdLst>
  <p:notesMasterIdLst>
    <p:notesMasterId r:id="rId16"/>
  </p:notesMasterIdLst>
  <p:sldIdLst>
    <p:sldId id="256" r:id="rId2"/>
    <p:sldId id="257" r:id="rId3"/>
    <p:sldId id="259" r:id="rId4"/>
    <p:sldId id="260" r:id="rId5"/>
    <p:sldId id="262" r:id="rId6"/>
    <p:sldId id="263" r:id="rId7"/>
    <p:sldId id="269" r:id="rId8"/>
    <p:sldId id="264" r:id="rId9"/>
    <p:sldId id="270" r:id="rId10"/>
    <p:sldId id="272"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4"/>
    <p:restoredTop sz="82721"/>
  </p:normalViewPr>
  <p:slideViewPr>
    <p:cSldViewPr snapToGrid="0">
      <p:cViewPr varScale="1">
        <p:scale>
          <a:sx n="105" d="100"/>
          <a:sy n="105"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78C79C-FB50-41C8-B2A0-7C657A5E539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730FE31-0A2E-4FB0-913F-E17CBE754D6A}">
      <dgm:prSet custT="1"/>
      <dgm:spPr/>
      <dgm:t>
        <a:bodyPr/>
        <a:lstStyle/>
        <a:p>
          <a:pPr>
            <a:lnSpc>
              <a:spcPct val="100000"/>
            </a:lnSpc>
          </a:pPr>
          <a:endParaRPr lang="en-US" sz="1400" b="1" dirty="0">
            <a:solidFill>
              <a:schemeClr val="bg1"/>
            </a:solidFill>
          </a:endParaRPr>
        </a:p>
        <a:p>
          <a:pPr>
            <a:lnSpc>
              <a:spcPct val="100000"/>
            </a:lnSpc>
          </a:pPr>
          <a:r>
            <a:rPr lang="en-US" sz="1400" b="1" dirty="0">
              <a:solidFill>
                <a:schemeClr val="bg1"/>
              </a:solidFill>
            </a:rPr>
            <a:t>Initial Regression: </a:t>
          </a:r>
        </a:p>
        <a:p>
          <a:pPr>
            <a:lnSpc>
              <a:spcPct val="100000"/>
            </a:lnSpc>
          </a:pPr>
          <a:r>
            <a:rPr lang="en-US" sz="1400" dirty="0">
              <a:solidFill>
                <a:schemeClr val="bg1"/>
              </a:solidFill>
            </a:rPr>
            <a:t>A logistic regression model (</a:t>
          </a:r>
          <a:r>
            <a:rPr lang="en-US" sz="1400" dirty="0" err="1">
              <a:solidFill>
                <a:schemeClr val="bg1"/>
              </a:solidFill>
            </a:rPr>
            <a:t>logReg</a:t>
          </a:r>
          <a:r>
            <a:rPr lang="en-US" sz="1400" dirty="0">
              <a:solidFill>
                <a:schemeClr val="bg1"/>
              </a:solidFill>
            </a:rPr>
            <a:t>) was fit using all the input variables. </a:t>
          </a:r>
        </a:p>
        <a:p>
          <a:pPr>
            <a:lnSpc>
              <a:spcPct val="100000"/>
            </a:lnSpc>
          </a:pPr>
          <a:r>
            <a:rPr lang="en-US" sz="1400" dirty="0">
              <a:solidFill>
                <a:schemeClr val="bg1"/>
              </a:solidFill>
            </a:rPr>
            <a:t>AIC (2732.4) and p-value below cutoff.</a:t>
          </a:r>
        </a:p>
      </dgm:t>
    </dgm:pt>
    <dgm:pt modelId="{F4B51C15-336B-4A32-B109-3AE4832B57B5}" type="parTrans" cxnId="{90284805-8896-4459-AB87-2FC0181DC2EE}">
      <dgm:prSet/>
      <dgm:spPr/>
      <dgm:t>
        <a:bodyPr/>
        <a:lstStyle/>
        <a:p>
          <a:endParaRPr lang="en-US"/>
        </a:p>
      </dgm:t>
    </dgm:pt>
    <dgm:pt modelId="{96DE71BE-F4E2-469B-811D-9E8688772727}" type="sibTrans" cxnId="{90284805-8896-4459-AB87-2FC0181DC2EE}">
      <dgm:prSet/>
      <dgm:spPr/>
      <dgm:t>
        <a:bodyPr/>
        <a:lstStyle/>
        <a:p>
          <a:pPr>
            <a:lnSpc>
              <a:spcPct val="100000"/>
            </a:lnSpc>
          </a:pPr>
          <a:endParaRPr lang="en-US"/>
        </a:p>
      </dgm:t>
    </dgm:pt>
    <dgm:pt modelId="{0D53FD93-8049-4E29-859B-E6F95521B2EB}">
      <dgm:prSet custT="1"/>
      <dgm:spPr/>
      <dgm:t>
        <a:bodyPr/>
        <a:lstStyle/>
        <a:p>
          <a:pPr>
            <a:lnSpc>
              <a:spcPct val="100000"/>
            </a:lnSpc>
          </a:pPr>
          <a:endParaRPr lang="en-US" sz="1400" b="1" dirty="0">
            <a:solidFill>
              <a:schemeClr val="bg1"/>
            </a:solidFill>
          </a:endParaRPr>
        </a:p>
        <a:p>
          <a:pPr>
            <a:lnSpc>
              <a:spcPct val="100000"/>
            </a:lnSpc>
          </a:pPr>
          <a:endParaRPr lang="en-US" sz="1400" b="1" dirty="0">
            <a:solidFill>
              <a:schemeClr val="bg1"/>
            </a:solidFill>
          </a:endParaRPr>
        </a:p>
        <a:p>
          <a:pPr>
            <a:lnSpc>
              <a:spcPct val="100000"/>
            </a:lnSpc>
          </a:pPr>
          <a:endParaRPr lang="en-US" sz="1400" b="1" dirty="0">
            <a:solidFill>
              <a:schemeClr val="bg1"/>
            </a:solidFill>
          </a:endParaRPr>
        </a:p>
        <a:p>
          <a:pPr>
            <a:lnSpc>
              <a:spcPct val="100000"/>
            </a:lnSpc>
          </a:pPr>
          <a:r>
            <a:rPr lang="en-US" sz="1400" b="1" dirty="0">
              <a:solidFill>
                <a:schemeClr val="bg1"/>
              </a:solidFill>
            </a:rPr>
            <a:t>Backward Stepwise Selection: </a:t>
          </a:r>
        </a:p>
        <a:p>
          <a:pPr>
            <a:lnSpc>
              <a:spcPct val="100000"/>
            </a:lnSpc>
          </a:pPr>
          <a:r>
            <a:rPr lang="en-US" sz="1400" dirty="0">
              <a:solidFill>
                <a:schemeClr val="bg1"/>
              </a:solidFill>
            </a:rPr>
            <a:t>To improve the model's parsimonious nature, backward stepwise selection (step() function) was applied to eliminate less significant predictors, resulting in a refined model (</a:t>
          </a:r>
          <a:r>
            <a:rPr lang="en-US" sz="1400" dirty="0" err="1">
              <a:solidFill>
                <a:schemeClr val="bg1"/>
              </a:solidFill>
            </a:rPr>
            <a:t>bestLogReg</a:t>
          </a:r>
          <a:r>
            <a:rPr lang="en-US" sz="1400" dirty="0">
              <a:solidFill>
                <a:schemeClr val="bg1"/>
              </a:solidFill>
            </a:rPr>
            <a:t>) with an AIC of 2711.2. </a:t>
          </a:r>
        </a:p>
      </dgm:t>
    </dgm:pt>
    <dgm:pt modelId="{04077619-C7F4-4D55-BC45-0B1AFC4B8ADC}" type="parTrans" cxnId="{16B8AF4A-0A46-4EF6-8EB8-4D2D80EE84A9}">
      <dgm:prSet/>
      <dgm:spPr/>
      <dgm:t>
        <a:bodyPr/>
        <a:lstStyle/>
        <a:p>
          <a:endParaRPr lang="en-US"/>
        </a:p>
      </dgm:t>
    </dgm:pt>
    <dgm:pt modelId="{B14D6576-CEFF-4C4B-BD6A-25A14F78B645}" type="sibTrans" cxnId="{16B8AF4A-0A46-4EF6-8EB8-4D2D80EE84A9}">
      <dgm:prSet/>
      <dgm:spPr/>
      <dgm:t>
        <a:bodyPr/>
        <a:lstStyle/>
        <a:p>
          <a:pPr>
            <a:lnSpc>
              <a:spcPct val="100000"/>
            </a:lnSpc>
          </a:pPr>
          <a:endParaRPr lang="en-US"/>
        </a:p>
      </dgm:t>
    </dgm:pt>
    <dgm:pt modelId="{B0D5C1E2-31FD-45AC-B35D-B05B5C6E27B9}">
      <dgm:prSet custT="1"/>
      <dgm:spPr/>
      <dgm:t>
        <a:bodyPr/>
        <a:lstStyle/>
        <a:p>
          <a:pPr>
            <a:lnSpc>
              <a:spcPct val="100000"/>
            </a:lnSpc>
          </a:pPr>
          <a:endParaRPr lang="en-US" sz="1400" b="1" kern="1200" dirty="0">
            <a:solidFill>
              <a:schemeClr val="bg1"/>
            </a:solidFill>
          </a:endParaRPr>
        </a:p>
        <a:p>
          <a:pPr>
            <a:lnSpc>
              <a:spcPct val="100000"/>
            </a:lnSpc>
          </a:pPr>
          <a:endParaRPr lang="en-US" sz="1400" b="1" kern="1200" dirty="0">
            <a:solidFill>
              <a:schemeClr val="bg1"/>
            </a:solidFill>
          </a:endParaRPr>
        </a:p>
        <a:p>
          <a:pPr>
            <a:lnSpc>
              <a:spcPct val="100000"/>
            </a:lnSpc>
          </a:pPr>
          <a:r>
            <a:rPr lang="en-US" sz="1400" b="1" kern="1200" dirty="0">
              <a:solidFill>
                <a:schemeClr val="bg1"/>
              </a:solidFill>
            </a:rPr>
            <a:t>Final Model: </a:t>
          </a:r>
        </a:p>
        <a:p>
          <a:pPr>
            <a:lnSpc>
              <a:spcPct val="100000"/>
            </a:lnSpc>
          </a:pPr>
          <a:r>
            <a:rPr lang="en-US" sz="1400" kern="1200" dirty="0">
              <a:solidFill>
                <a:prstClr val="white"/>
              </a:solidFill>
              <a:latin typeface="Avenir Next LT Pro"/>
              <a:ea typeface="+mn-ea"/>
              <a:cs typeface="+mn-cs"/>
            </a:rPr>
            <a:t>use only significant variables to form  a </a:t>
          </a:r>
          <a:r>
            <a:rPr lang="en-US" sz="1400" kern="1200" dirty="0">
              <a:solidFill>
                <a:schemeClr val="bg1"/>
              </a:solidFill>
            </a:rPr>
            <a:t>new logistic regression model with a slightly higher AIC (3033.7), </a:t>
          </a:r>
        </a:p>
        <a:p>
          <a:pPr>
            <a:lnSpc>
              <a:spcPct val="100000"/>
            </a:lnSpc>
          </a:pPr>
          <a:r>
            <a:rPr lang="en-US" sz="1400" kern="1200" dirty="0">
              <a:solidFill>
                <a:schemeClr val="bg1"/>
              </a:solidFill>
            </a:rPr>
            <a:t>indicates a slightly less optimal fit compared to the previous model but focuses on computational efficiency.</a:t>
          </a:r>
        </a:p>
      </dgm:t>
    </dgm:pt>
    <dgm:pt modelId="{49A58DEE-57B9-4F04-B678-22EEE1C4A6B1}" type="parTrans" cxnId="{3B7C4DC5-311F-480F-8953-F01609188AE5}">
      <dgm:prSet/>
      <dgm:spPr/>
      <dgm:t>
        <a:bodyPr/>
        <a:lstStyle/>
        <a:p>
          <a:endParaRPr lang="en-US"/>
        </a:p>
      </dgm:t>
    </dgm:pt>
    <dgm:pt modelId="{C26D4E3E-86EC-4A5F-9B24-923D22D260A7}" type="sibTrans" cxnId="{3B7C4DC5-311F-480F-8953-F01609188AE5}">
      <dgm:prSet/>
      <dgm:spPr/>
      <dgm:t>
        <a:bodyPr/>
        <a:lstStyle/>
        <a:p>
          <a:endParaRPr lang="en-US"/>
        </a:p>
      </dgm:t>
    </dgm:pt>
    <dgm:pt modelId="{19FF323A-D775-4D03-B41D-191945DF7C54}" type="pres">
      <dgm:prSet presAssocID="{7878C79C-FB50-41C8-B2A0-7C657A5E539E}" presName="root" presStyleCnt="0">
        <dgm:presLayoutVars>
          <dgm:dir/>
          <dgm:resizeHandles val="exact"/>
        </dgm:presLayoutVars>
      </dgm:prSet>
      <dgm:spPr/>
    </dgm:pt>
    <dgm:pt modelId="{3D86CBF4-533B-4872-BB92-F4080DB3F9AC}" type="pres">
      <dgm:prSet presAssocID="{7878C79C-FB50-41C8-B2A0-7C657A5E539E}" presName="container" presStyleCnt="0">
        <dgm:presLayoutVars>
          <dgm:dir/>
          <dgm:resizeHandles val="exact"/>
        </dgm:presLayoutVars>
      </dgm:prSet>
      <dgm:spPr/>
    </dgm:pt>
    <dgm:pt modelId="{D55C1F7A-3174-4145-AD13-13D38FD6E5F0}" type="pres">
      <dgm:prSet presAssocID="{3730FE31-0A2E-4FB0-913F-E17CBE754D6A}" presName="compNode" presStyleCnt="0"/>
      <dgm:spPr/>
    </dgm:pt>
    <dgm:pt modelId="{C194D350-6A1C-46FD-BD6F-A42B31EE1A6A}" type="pres">
      <dgm:prSet presAssocID="{3730FE31-0A2E-4FB0-913F-E17CBE754D6A}" presName="iconBgRect" presStyleLbl="bgShp" presStyleIdx="0" presStyleCnt="3"/>
      <dgm:spPr>
        <a:solidFill>
          <a:schemeClr val="bg1"/>
        </a:solidFill>
      </dgm:spPr>
    </dgm:pt>
    <dgm:pt modelId="{FFF20E8C-6F5A-4DFC-9600-0B0F35D2A285}" type="pres">
      <dgm:prSet presAssocID="{3730FE31-0A2E-4FB0-913F-E17CBE754D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87B01B6D-FDAE-47B8-A8C3-6370BEF04861}" type="pres">
      <dgm:prSet presAssocID="{3730FE31-0A2E-4FB0-913F-E17CBE754D6A}" presName="spaceRect" presStyleCnt="0"/>
      <dgm:spPr/>
    </dgm:pt>
    <dgm:pt modelId="{8AB861B0-6488-4A2E-80F9-C235314E36C7}" type="pres">
      <dgm:prSet presAssocID="{3730FE31-0A2E-4FB0-913F-E17CBE754D6A}" presName="textRect" presStyleLbl="revTx" presStyleIdx="0" presStyleCnt="3" custLinFactNeighborX="1862" custLinFactNeighborY="-38907">
        <dgm:presLayoutVars>
          <dgm:chMax val="1"/>
          <dgm:chPref val="1"/>
        </dgm:presLayoutVars>
      </dgm:prSet>
      <dgm:spPr/>
    </dgm:pt>
    <dgm:pt modelId="{4CDAE31E-2D81-4F4F-972E-B62A9C87086B}" type="pres">
      <dgm:prSet presAssocID="{96DE71BE-F4E2-469B-811D-9E8688772727}" presName="sibTrans" presStyleLbl="sibTrans2D1" presStyleIdx="0" presStyleCnt="0"/>
      <dgm:spPr/>
    </dgm:pt>
    <dgm:pt modelId="{F14E9611-0202-41F3-ADE3-04C7826C2B2E}" type="pres">
      <dgm:prSet presAssocID="{0D53FD93-8049-4E29-859B-E6F95521B2EB}" presName="compNode" presStyleCnt="0"/>
      <dgm:spPr/>
    </dgm:pt>
    <dgm:pt modelId="{AAEDF518-9B76-49A1-AE52-097A8D09E13F}" type="pres">
      <dgm:prSet presAssocID="{0D53FD93-8049-4E29-859B-E6F95521B2EB}" presName="iconBgRect" presStyleLbl="bgShp" presStyleIdx="1" presStyleCnt="3" custLinFactNeighborX="-13473"/>
      <dgm:spPr>
        <a:solidFill>
          <a:schemeClr val="bg1"/>
        </a:solidFill>
      </dgm:spPr>
    </dgm:pt>
    <dgm:pt modelId="{4E0A5022-2F74-4520-9D68-197752E070DE}" type="pres">
      <dgm:prSet presAssocID="{0D53FD93-8049-4E29-859B-E6F95521B2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nce Steps"/>
        </a:ext>
      </dgm:extLst>
    </dgm:pt>
    <dgm:pt modelId="{BA7AEC66-F47B-43CD-83D8-7371CEC6175B}" type="pres">
      <dgm:prSet presAssocID="{0D53FD93-8049-4E29-859B-E6F95521B2EB}" presName="spaceRect" presStyleCnt="0"/>
      <dgm:spPr/>
    </dgm:pt>
    <dgm:pt modelId="{BEEA4B9F-62C6-4C90-80AD-109B18FB4A9B}" type="pres">
      <dgm:prSet presAssocID="{0D53FD93-8049-4E29-859B-E6F95521B2EB}" presName="textRect" presStyleLbl="revTx" presStyleIdx="1" presStyleCnt="3" custLinFactNeighborX="-5715">
        <dgm:presLayoutVars>
          <dgm:chMax val="1"/>
          <dgm:chPref val="1"/>
        </dgm:presLayoutVars>
      </dgm:prSet>
      <dgm:spPr/>
    </dgm:pt>
    <dgm:pt modelId="{2D081F67-F7A1-45B6-BA54-D0B1ED2D12CA}" type="pres">
      <dgm:prSet presAssocID="{B14D6576-CEFF-4C4B-BD6A-25A14F78B645}" presName="sibTrans" presStyleLbl="sibTrans2D1" presStyleIdx="0" presStyleCnt="0"/>
      <dgm:spPr/>
    </dgm:pt>
    <dgm:pt modelId="{55A7218B-A2C4-40F7-B0A6-D14ECC26C327}" type="pres">
      <dgm:prSet presAssocID="{B0D5C1E2-31FD-45AC-B35D-B05B5C6E27B9}" presName="compNode" presStyleCnt="0"/>
      <dgm:spPr/>
    </dgm:pt>
    <dgm:pt modelId="{4C916A5E-F4AF-476C-A866-E30624822F2B}" type="pres">
      <dgm:prSet presAssocID="{B0D5C1E2-31FD-45AC-B35D-B05B5C6E27B9}" presName="iconBgRect" presStyleLbl="bgShp" presStyleIdx="2" presStyleCnt="3" custLinFactNeighborX="-17490"/>
      <dgm:spPr>
        <a:solidFill>
          <a:schemeClr val="bg1"/>
        </a:solidFill>
      </dgm:spPr>
    </dgm:pt>
    <dgm:pt modelId="{ECF409B6-B96A-479C-B355-0C681C99044A}" type="pres">
      <dgm:prSet presAssocID="{B0D5C1E2-31FD-45AC-B35D-B05B5C6E27B9}" presName="iconRect" presStyleLbl="node1" presStyleIdx="2" presStyleCnt="3" custLinFactNeighborX="-3015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culator"/>
        </a:ext>
      </dgm:extLst>
    </dgm:pt>
    <dgm:pt modelId="{1267EC5C-8C3D-49F9-AC70-C2D7A0DAA4A5}" type="pres">
      <dgm:prSet presAssocID="{B0D5C1E2-31FD-45AC-B35D-B05B5C6E27B9}" presName="spaceRect" presStyleCnt="0"/>
      <dgm:spPr/>
    </dgm:pt>
    <dgm:pt modelId="{E6E7ADE6-7834-481A-A90A-5B92D2115D31}" type="pres">
      <dgm:prSet presAssocID="{B0D5C1E2-31FD-45AC-B35D-B05B5C6E27B9}" presName="textRect" presStyleLbl="revTx" presStyleIdx="2" presStyleCnt="3" custScaleX="127737" custLinFactNeighborX="5303" custLinFactNeighborY="-28158">
        <dgm:presLayoutVars>
          <dgm:chMax val="1"/>
          <dgm:chPref val="1"/>
        </dgm:presLayoutVars>
      </dgm:prSet>
      <dgm:spPr/>
    </dgm:pt>
  </dgm:ptLst>
  <dgm:cxnLst>
    <dgm:cxn modelId="{90284805-8896-4459-AB87-2FC0181DC2EE}" srcId="{7878C79C-FB50-41C8-B2A0-7C657A5E539E}" destId="{3730FE31-0A2E-4FB0-913F-E17CBE754D6A}" srcOrd="0" destOrd="0" parTransId="{F4B51C15-336B-4A32-B109-3AE4832B57B5}" sibTransId="{96DE71BE-F4E2-469B-811D-9E8688772727}"/>
    <dgm:cxn modelId="{259EAA0C-E2A4-49CD-8B33-1FB812A10A01}" type="presOf" srcId="{7878C79C-FB50-41C8-B2A0-7C657A5E539E}" destId="{19FF323A-D775-4D03-B41D-191945DF7C54}" srcOrd="0" destOrd="0" presId="urn:microsoft.com/office/officeart/2018/2/layout/IconCircleList"/>
    <dgm:cxn modelId="{0E8FCA3B-E31C-4DAD-A1EC-D4515B3D6A06}" type="presOf" srcId="{0D53FD93-8049-4E29-859B-E6F95521B2EB}" destId="{BEEA4B9F-62C6-4C90-80AD-109B18FB4A9B}" srcOrd="0" destOrd="0" presId="urn:microsoft.com/office/officeart/2018/2/layout/IconCircleList"/>
    <dgm:cxn modelId="{A95C8E43-70CA-425C-ACC9-E49EB73AEDB6}" type="presOf" srcId="{B14D6576-CEFF-4C4B-BD6A-25A14F78B645}" destId="{2D081F67-F7A1-45B6-BA54-D0B1ED2D12CA}" srcOrd="0" destOrd="0" presId="urn:microsoft.com/office/officeart/2018/2/layout/IconCircleList"/>
    <dgm:cxn modelId="{16B8AF4A-0A46-4EF6-8EB8-4D2D80EE84A9}" srcId="{7878C79C-FB50-41C8-B2A0-7C657A5E539E}" destId="{0D53FD93-8049-4E29-859B-E6F95521B2EB}" srcOrd="1" destOrd="0" parTransId="{04077619-C7F4-4D55-BC45-0B1AFC4B8ADC}" sibTransId="{B14D6576-CEFF-4C4B-BD6A-25A14F78B645}"/>
    <dgm:cxn modelId="{FCF71774-B391-4B0A-8016-FF5EA30CC387}" type="presOf" srcId="{3730FE31-0A2E-4FB0-913F-E17CBE754D6A}" destId="{8AB861B0-6488-4A2E-80F9-C235314E36C7}" srcOrd="0" destOrd="0" presId="urn:microsoft.com/office/officeart/2018/2/layout/IconCircleList"/>
    <dgm:cxn modelId="{25E4068E-BC2A-4089-B9C4-C5E9F27E9A72}" type="presOf" srcId="{B0D5C1E2-31FD-45AC-B35D-B05B5C6E27B9}" destId="{E6E7ADE6-7834-481A-A90A-5B92D2115D31}" srcOrd="0" destOrd="0" presId="urn:microsoft.com/office/officeart/2018/2/layout/IconCircleList"/>
    <dgm:cxn modelId="{4873DAA9-8E70-4D98-9094-59C2BA20E4EE}" type="presOf" srcId="{96DE71BE-F4E2-469B-811D-9E8688772727}" destId="{4CDAE31E-2D81-4F4F-972E-B62A9C87086B}" srcOrd="0" destOrd="0" presId="urn:microsoft.com/office/officeart/2018/2/layout/IconCircleList"/>
    <dgm:cxn modelId="{3B7C4DC5-311F-480F-8953-F01609188AE5}" srcId="{7878C79C-FB50-41C8-B2A0-7C657A5E539E}" destId="{B0D5C1E2-31FD-45AC-B35D-B05B5C6E27B9}" srcOrd="2" destOrd="0" parTransId="{49A58DEE-57B9-4F04-B678-22EEE1C4A6B1}" sibTransId="{C26D4E3E-86EC-4A5F-9B24-923D22D260A7}"/>
    <dgm:cxn modelId="{53E6BAD7-0483-47CB-AC31-EAF7C1E74447}" type="presParOf" srcId="{19FF323A-D775-4D03-B41D-191945DF7C54}" destId="{3D86CBF4-533B-4872-BB92-F4080DB3F9AC}" srcOrd="0" destOrd="0" presId="urn:microsoft.com/office/officeart/2018/2/layout/IconCircleList"/>
    <dgm:cxn modelId="{4F4CEEF7-A54A-4FF5-A4A0-A71594A57DF0}" type="presParOf" srcId="{3D86CBF4-533B-4872-BB92-F4080DB3F9AC}" destId="{D55C1F7A-3174-4145-AD13-13D38FD6E5F0}" srcOrd="0" destOrd="0" presId="urn:microsoft.com/office/officeart/2018/2/layout/IconCircleList"/>
    <dgm:cxn modelId="{148F28B2-0914-4388-8AD1-7AEBACBBBB36}" type="presParOf" srcId="{D55C1F7A-3174-4145-AD13-13D38FD6E5F0}" destId="{C194D350-6A1C-46FD-BD6F-A42B31EE1A6A}" srcOrd="0" destOrd="0" presId="urn:microsoft.com/office/officeart/2018/2/layout/IconCircleList"/>
    <dgm:cxn modelId="{B05E8A6D-1A50-45CF-88E2-97D203E8D298}" type="presParOf" srcId="{D55C1F7A-3174-4145-AD13-13D38FD6E5F0}" destId="{FFF20E8C-6F5A-4DFC-9600-0B0F35D2A285}" srcOrd="1" destOrd="0" presId="urn:microsoft.com/office/officeart/2018/2/layout/IconCircleList"/>
    <dgm:cxn modelId="{48388451-FC8D-45EB-BB02-18820042EB03}" type="presParOf" srcId="{D55C1F7A-3174-4145-AD13-13D38FD6E5F0}" destId="{87B01B6D-FDAE-47B8-A8C3-6370BEF04861}" srcOrd="2" destOrd="0" presId="urn:microsoft.com/office/officeart/2018/2/layout/IconCircleList"/>
    <dgm:cxn modelId="{0E3AAE07-9363-4F61-8DFC-512F0806D01C}" type="presParOf" srcId="{D55C1F7A-3174-4145-AD13-13D38FD6E5F0}" destId="{8AB861B0-6488-4A2E-80F9-C235314E36C7}" srcOrd="3" destOrd="0" presId="urn:microsoft.com/office/officeart/2018/2/layout/IconCircleList"/>
    <dgm:cxn modelId="{D5FE62C8-76DF-4D7E-99D5-6AA60D6CB0C2}" type="presParOf" srcId="{3D86CBF4-533B-4872-BB92-F4080DB3F9AC}" destId="{4CDAE31E-2D81-4F4F-972E-B62A9C87086B}" srcOrd="1" destOrd="0" presId="urn:microsoft.com/office/officeart/2018/2/layout/IconCircleList"/>
    <dgm:cxn modelId="{8D9F0DC4-6A70-4374-A23B-54500B326ED5}" type="presParOf" srcId="{3D86CBF4-533B-4872-BB92-F4080DB3F9AC}" destId="{F14E9611-0202-41F3-ADE3-04C7826C2B2E}" srcOrd="2" destOrd="0" presId="urn:microsoft.com/office/officeart/2018/2/layout/IconCircleList"/>
    <dgm:cxn modelId="{77795220-FCD7-411F-96D1-C09CA26DBFB4}" type="presParOf" srcId="{F14E9611-0202-41F3-ADE3-04C7826C2B2E}" destId="{AAEDF518-9B76-49A1-AE52-097A8D09E13F}" srcOrd="0" destOrd="0" presId="urn:microsoft.com/office/officeart/2018/2/layout/IconCircleList"/>
    <dgm:cxn modelId="{167CC5A8-8004-4292-8D83-E8B465519B30}" type="presParOf" srcId="{F14E9611-0202-41F3-ADE3-04C7826C2B2E}" destId="{4E0A5022-2F74-4520-9D68-197752E070DE}" srcOrd="1" destOrd="0" presId="urn:microsoft.com/office/officeart/2018/2/layout/IconCircleList"/>
    <dgm:cxn modelId="{FE74966D-FF38-4772-A9FA-455296D7B253}" type="presParOf" srcId="{F14E9611-0202-41F3-ADE3-04C7826C2B2E}" destId="{BA7AEC66-F47B-43CD-83D8-7371CEC6175B}" srcOrd="2" destOrd="0" presId="urn:microsoft.com/office/officeart/2018/2/layout/IconCircleList"/>
    <dgm:cxn modelId="{AD7105C2-C435-467A-80CE-AD8D924F53D9}" type="presParOf" srcId="{F14E9611-0202-41F3-ADE3-04C7826C2B2E}" destId="{BEEA4B9F-62C6-4C90-80AD-109B18FB4A9B}" srcOrd="3" destOrd="0" presId="urn:microsoft.com/office/officeart/2018/2/layout/IconCircleList"/>
    <dgm:cxn modelId="{73874FAC-C5C3-43DE-81EE-A884A8546811}" type="presParOf" srcId="{3D86CBF4-533B-4872-BB92-F4080DB3F9AC}" destId="{2D081F67-F7A1-45B6-BA54-D0B1ED2D12CA}" srcOrd="3" destOrd="0" presId="urn:microsoft.com/office/officeart/2018/2/layout/IconCircleList"/>
    <dgm:cxn modelId="{5A46C569-6087-4E19-BEBE-6956A825A967}" type="presParOf" srcId="{3D86CBF4-533B-4872-BB92-F4080DB3F9AC}" destId="{55A7218B-A2C4-40F7-B0A6-D14ECC26C327}" srcOrd="4" destOrd="0" presId="urn:microsoft.com/office/officeart/2018/2/layout/IconCircleList"/>
    <dgm:cxn modelId="{D1B18FA1-1898-4E68-8C2E-45D41EF95528}" type="presParOf" srcId="{55A7218B-A2C4-40F7-B0A6-D14ECC26C327}" destId="{4C916A5E-F4AF-476C-A866-E30624822F2B}" srcOrd="0" destOrd="0" presId="urn:microsoft.com/office/officeart/2018/2/layout/IconCircleList"/>
    <dgm:cxn modelId="{49F4B94A-515A-4943-A59E-E53EEC13C2FD}" type="presParOf" srcId="{55A7218B-A2C4-40F7-B0A6-D14ECC26C327}" destId="{ECF409B6-B96A-479C-B355-0C681C99044A}" srcOrd="1" destOrd="0" presId="urn:microsoft.com/office/officeart/2018/2/layout/IconCircleList"/>
    <dgm:cxn modelId="{27A9F9BB-ACD3-43A1-8CC2-91EE02F8D660}" type="presParOf" srcId="{55A7218B-A2C4-40F7-B0A6-D14ECC26C327}" destId="{1267EC5C-8C3D-49F9-AC70-C2D7A0DAA4A5}" srcOrd="2" destOrd="0" presId="urn:microsoft.com/office/officeart/2018/2/layout/IconCircleList"/>
    <dgm:cxn modelId="{97BCA53A-57C0-4016-994B-9087869A3C21}" type="presParOf" srcId="{55A7218B-A2C4-40F7-B0A6-D14ECC26C327}" destId="{E6E7ADE6-7834-481A-A90A-5B92D2115D31}"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5BB6B6-BCF8-4AD9-B643-BA5DCE97A60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01FDC38-E829-4093-BB66-99F403C227A9}">
      <dgm:prSet/>
      <dgm:spPr/>
      <dgm:t>
        <a:bodyPr/>
        <a:lstStyle/>
        <a:p>
          <a:pPr>
            <a:lnSpc>
              <a:spcPct val="100000"/>
            </a:lnSpc>
          </a:pPr>
          <a:r>
            <a:rPr lang="en-US" b="1" dirty="0"/>
            <a:t>Complexity Parameter:  </a:t>
          </a:r>
          <a:r>
            <a:rPr lang="en-US" dirty="0"/>
            <a:t> A range of complexity parameter (cp) values were tried to keep  model simple without sacrificing predictive power. The optimal cp of 0.005 was chosen based on the lowest Root Mean Square Error (RMSE)</a:t>
          </a:r>
        </a:p>
      </dgm:t>
    </dgm:pt>
    <dgm:pt modelId="{E499472B-C22E-44E7-9F15-871995DC177F}" type="parTrans" cxnId="{1A451C98-F553-40DB-9947-B3C6E6957116}">
      <dgm:prSet/>
      <dgm:spPr/>
      <dgm:t>
        <a:bodyPr/>
        <a:lstStyle/>
        <a:p>
          <a:endParaRPr lang="en-US"/>
        </a:p>
      </dgm:t>
    </dgm:pt>
    <dgm:pt modelId="{512D7C90-3386-4A5C-9E9F-0955033FC075}" type="sibTrans" cxnId="{1A451C98-F553-40DB-9947-B3C6E6957116}">
      <dgm:prSet/>
      <dgm:spPr/>
      <dgm:t>
        <a:bodyPr/>
        <a:lstStyle/>
        <a:p>
          <a:endParaRPr lang="en-US"/>
        </a:p>
      </dgm:t>
    </dgm:pt>
    <dgm:pt modelId="{17F08127-3038-4070-B2C5-2BE4EF594AC3}">
      <dgm:prSet/>
      <dgm:spPr/>
      <dgm:t>
        <a:bodyPr/>
        <a:lstStyle/>
        <a:p>
          <a:pPr>
            <a:lnSpc>
              <a:spcPct val="100000"/>
            </a:lnSpc>
          </a:pPr>
          <a:r>
            <a:rPr lang="en-US" b="1" dirty="0"/>
            <a:t>Tree Pruning</a:t>
          </a:r>
          <a:r>
            <a:rPr lang="en-US" dirty="0"/>
            <a:t>:  Used min-split = 10 and min-bucket = 5. These parameters enforce minimum requirements for node splits and final node sizes</a:t>
          </a:r>
        </a:p>
      </dgm:t>
    </dgm:pt>
    <dgm:pt modelId="{CBF3F637-043D-45A3-9DC3-8A0D6FBF1DEC}" type="parTrans" cxnId="{22B8BBCB-7CBC-4F59-9791-405A209D3CB5}">
      <dgm:prSet/>
      <dgm:spPr/>
      <dgm:t>
        <a:bodyPr/>
        <a:lstStyle/>
        <a:p>
          <a:endParaRPr lang="en-US"/>
        </a:p>
      </dgm:t>
    </dgm:pt>
    <dgm:pt modelId="{64AFDFF1-70A9-469F-B6B2-810714A70D93}" type="sibTrans" cxnId="{22B8BBCB-7CBC-4F59-9791-405A209D3CB5}">
      <dgm:prSet/>
      <dgm:spPr/>
      <dgm:t>
        <a:bodyPr/>
        <a:lstStyle/>
        <a:p>
          <a:endParaRPr lang="en-US"/>
        </a:p>
      </dgm:t>
    </dgm:pt>
    <dgm:pt modelId="{07FEDEFC-0960-4883-A83C-63D199999BD0}">
      <dgm:prSet/>
      <dgm:spPr/>
      <dgm:t>
        <a:bodyPr/>
        <a:lstStyle/>
        <a:p>
          <a:pPr>
            <a:lnSpc>
              <a:spcPct val="100000"/>
            </a:lnSpc>
          </a:pPr>
          <a:r>
            <a:rPr lang="en-US" b="1" dirty="0"/>
            <a:t>Cross-Validation :</a:t>
          </a:r>
          <a:r>
            <a:rPr lang="en-US" dirty="0"/>
            <a:t>. Cross-validation within caret’s training process ensures that the chosen model generalizes well to unseen data, reducing the chance of overfitting.</a:t>
          </a:r>
        </a:p>
      </dgm:t>
    </dgm:pt>
    <dgm:pt modelId="{8D05FE4D-BCC4-4322-9A2D-36FFECFA2EA2}" type="parTrans" cxnId="{ED2E4D6F-D48C-4BA9-8E8C-20473E301863}">
      <dgm:prSet/>
      <dgm:spPr/>
      <dgm:t>
        <a:bodyPr/>
        <a:lstStyle/>
        <a:p>
          <a:endParaRPr lang="en-US"/>
        </a:p>
      </dgm:t>
    </dgm:pt>
    <dgm:pt modelId="{292A91CD-D238-4099-B516-563400F13CD5}" type="sibTrans" cxnId="{ED2E4D6F-D48C-4BA9-8E8C-20473E301863}">
      <dgm:prSet/>
      <dgm:spPr/>
      <dgm:t>
        <a:bodyPr/>
        <a:lstStyle/>
        <a:p>
          <a:endParaRPr lang="en-US"/>
        </a:p>
      </dgm:t>
    </dgm:pt>
    <dgm:pt modelId="{35D64463-2CCE-48D4-B0F2-2F97E741ADB9}" type="pres">
      <dgm:prSet presAssocID="{A05BB6B6-BCF8-4AD9-B643-BA5DCE97A60B}" presName="root" presStyleCnt="0">
        <dgm:presLayoutVars>
          <dgm:dir/>
          <dgm:resizeHandles val="exact"/>
        </dgm:presLayoutVars>
      </dgm:prSet>
      <dgm:spPr/>
    </dgm:pt>
    <dgm:pt modelId="{592D5684-71DB-40BC-9ED4-DD51CE0E9929}" type="pres">
      <dgm:prSet presAssocID="{501FDC38-E829-4093-BB66-99F403C227A9}" presName="compNode" presStyleCnt="0"/>
      <dgm:spPr/>
    </dgm:pt>
    <dgm:pt modelId="{9F68E15A-9878-4285-8879-DD2AB83F1E7C}" type="pres">
      <dgm:prSet presAssocID="{501FDC38-E829-4093-BB66-99F403C227A9}" presName="bgRect" presStyleLbl="bgShp" presStyleIdx="0" presStyleCnt="3"/>
      <dgm:spPr>
        <a:solidFill>
          <a:schemeClr val="bg1"/>
        </a:solidFill>
      </dgm:spPr>
    </dgm:pt>
    <dgm:pt modelId="{B2C3E4EB-11C3-4C2F-A927-12076A237A57}" type="pres">
      <dgm:prSet presAssocID="{501FDC38-E829-4093-BB66-99F403C227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7AD80289-A1B5-4D21-AB4A-66B48F29EDEF}" type="pres">
      <dgm:prSet presAssocID="{501FDC38-E829-4093-BB66-99F403C227A9}" presName="spaceRect" presStyleCnt="0"/>
      <dgm:spPr/>
    </dgm:pt>
    <dgm:pt modelId="{041253FC-BFC8-42ED-B9F6-904F8147E36A}" type="pres">
      <dgm:prSet presAssocID="{501FDC38-E829-4093-BB66-99F403C227A9}" presName="parTx" presStyleLbl="revTx" presStyleIdx="0" presStyleCnt="3">
        <dgm:presLayoutVars>
          <dgm:chMax val="0"/>
          <dgm:chPref val="0"/>
        </dgm:presLayoutVars>
      </dgm:prSet>
      <dgm:spPr/>
    </dgm:pt>
    <dgm:pt modelId="{A3C2B452-7AFB-4FEB-932A-E3118995537C}" type="pres">
      <dgm:prSet presAssocID="{512D7C90-3386-4A5C-9E9F-0955033FC075}" presName="sibTrans" presStyleCnt="0"/>
      <dgm:spPr/>
    </dgm:pt>
    <dgm:pt modelId="{6C9B7DB6-3DFD-419E-A413-082230748EE0}" type="pres">
      <dgm:prSet presAssocID="{17F08127-3038-4070-B2C5-2BE4EF594AC3}" presName="compNode" presStyleCnt="0"/>
      <dgm:spPr/>
    </dgm:pt>
    <dgm:pt modelId="{0020B260-16D4-4B97-8E8E-44194B4BC469}" type="pres">
      <dgm:prSet presAssocID="{17F08127-3038-4070-B2C5-2BE4EF594AC3}" presName="bgRect" presStyleLbl="bgShp" presStyleIdx="1" presStyleCnt="3" custLinFactNeighborX="-397" custLinFactNeighborY="-12505"/>
      <dgm:spPr>
        <a:solidFill>
          <a:schemeClr val="bg1"/>
        </a:solidFill>
      </dgm:spPr>
    </dgm:pt>
    <dgm:pt modelId="{BE50F5A7-44F6-48B7-991F-2941814497B0}" type="pres">
      <dgm:prSet presAssocID="{17F08127-3038-4070-B2C5-2BE4EF594AC3}" presName="iconRect" presStyleLbl="node1" presStyleIdx="1" presStyleCnt="3" custLinFactNeighborX="1703" custLinFactNeighborY="-3239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D6486E6C-82A8-41E2-BE51-EA1B79D6B0E0}" type="pres">
      <dgm:prSet presAssocID="{17F08127-3038-4070-B2C5-2BE4EF594AC3}" presName="spaceRect" presStyleCnt="0"/>
      <dgm:spPr/>
    </dgm:pt>
    <dgm:pt modelId="{A33A8789-C450-4E66-AD26-E814C8A020F5}" type="pres">
      <dgm:prSet presAssocID="{17F08127-3038-4070-B2C5-2BE4EF594AC3}" presName="parTx" presStyleLbl="revTx" presStyleIdx="1" presStyleCnt="3" custLinFactNeighborX="1559" custLinFactNeighborY="-17969">
        <dgm:presLayoutVars>
          <dgm:chMax val="0"/>
          <dgm:chPref val="0"/>
        </dgm:presLayoutVars>
      </dgm:prSet>
      <dgm:spPr/>
    </dgm:pt>
    <dgm:pt modelId="{4700DB22-C0D3-458A-AA20-DE742F21500E}" type="pres">
      <dgm:prSet presAssocID="{64AFDFF1-70A9-469F-B6B2-810714A70D93}" presName="sibTrans" presStyleCnt="0"/>
      <dgm:spPr/>
    </dgm:pt>
    <dgm:pt modelId="{6E399209-146D-482B-86FA-9C2970DAFDAC}" type="pres">
      <dgm:prSet presAssocID="{07FEDEFC-0960-4883-A83C-63D199999BD0}" presName="compNode" presStyleCnt="0"/>
      <dgm:spPr/>
    </dgm:pt>
    <dgm:pt modelId="{DD97F6CF-DB6A-4BBE-BD65-1EAE7295A971}" type="pres">
      <dgm:prSet presAssocID="{07FEDEFC-0960-4883-A83C-63D199999BD0}" presName="bgRect" presStyleLbl="bgShp" presStyleIdx="2" presStyleCnt="3" custLinFactNeighborX="-264" custLinFactNeighborY="-22052"/>
      <dgm:spPr>
        <a:solidFill>
          <a:schemeClr val="bg1"/>
        </a:solidFill>
      </dgm:spPr>
    </dgm:pt>
    <dgm:pt modelId="{BFD74FB9-12C6-42E6-8632-B28FE704004E}" type="pres">
      <dgm:prSet presAssocID="{07FEDEFC-0960-4883-A83C-63D199999BD0}" presName="iconRect" presStyleLbl="node1" presStyleIdx="2" presStyleCnt="3" custLinFactNeighborX="1703" custLinFactNeighborY="-5092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4E8544A6-D1BA-4191-A8BB-487F7C2D88FA}" type="pres">
      <dgm:prSet presAssocID="{07FEDEFC-0960-4883-A83C-63D199999BD0}" presName="spaceRect" presStyleCnt="0"/>
      <dgm:spPr/>
    </dgm:pt>
    <dgm:pt modelId="{83576B17-207E-47BE-A4B6-67FA3C87FA7F}" type="pres">
      <dgm:prSet presAssocID="{07FEDEFC-0960-4883-A83C-63D199999BD0}" presName="parTx" presStyleLbl="revTx" presStyleIdx="2" presStyleCnt="3" custLinFactNeighborY="-21978">
        <dgm:presLayoutVars>
          <dgm:chMax val="0"/>
          <dgm:chPref val="0"/>
        </dgm:presLayoutVars>
      </dgm:prSet>
      <dgm:spPr/>
    </dgm:pt>
  </dgm:ptLst>
  <dgm:cxnLst>
    <dgm:cxn modelId="{B0A35323-C21A-47FF-A4CD-AD42EBAAAC2D}" type="presOf" srcId="{501FDC38-E829-4093-BB66-99F403C227A9}" destId="{041253FC-BFC8-42ED-B9F6-904F8147E36A}" srcOrd="0" destOrd="0" presId="urn:microsoft.com/office/officeart/2018/2/layout/IconVerticalSolidList"/>
    <dgm:cxn modelId="{D3B7D167-F017-4AD1-A952-79764DA91950}" type="presOf" srcId="{A05BB6B6-BCF8-4AD9-B643-BA5DCE97A60B}" destId="{35D64463-2CCE-48D4-B0F2-2F97E741ADB9}" srcOrd="0" destOrd="0" presId="urn:microsoft.com/office/officeart/2018/2/layout/IconVerticalSolidList"/>
    <dgm:cxn modelId="{ED2E4D6F-D48C-4BA9-8E8C-20473E301863}" srcId="{A05BB6B6-BCF8-4AD9-B643-BA5DCE97A60B}" destId="{07FEDEFC-0960-4883-A83C-63D199999BD0}" srcOrd="2" destOrd="0" parTransId="{8D05FE4D-BCC4-4322-9A2D-36FFECFA2EA2}" sibTransId="{292A91CD-D238-4099-B516-563400F13CD5}"/>
    <dgm:cxn modelId="{79F9967F-E736-4DFA-87F8-0FEAD5C4D603}" type="presOf" srcId="{07FEDEFC-0960-4883-A83C-63D199999BD0}" destId="{83576B17-207E-47BE-A4B6-67FA3C87FA7F}" srcOrd="0" destOrd="0" presId="urn:microsoft.com/office/officeart/2018/2/layout/IconVerticalSolidList"/>
    <dgm:cxn modelId="{1A451C98-F553-40DB-9947-B3C6E6957116}" srcId="{A05BB6B6-BCF8-4AD9-B643-BA5DCE97A60B}" destId="{501FDC38-E829-4093-BB66-99F403C227A9}" srcOrd="0" destOrd="0" parTransId="{E499472B-C22E-44E7-9F15-871995DC177F}" sibTransId="{512D7C90-3386-4A5C-9E9F-0955033FC075}"/>
    <dgm:cxn modelId="{22B8BBCB-7CBC-4F59-9791-405A209D3CB5}" srcId="{A05BB6B6-BCF8-4AD9-B643-BA5DCE97A60B}" destId="{17F08127-3038-4070-B2C5-2BE4EF594AC3}" srcOrd="1" destOrd="0" parTransId="{CBF3F637-043D-45A3-9DC3-8A0D6FBF1DEC}" sibTransId="{64AFDFF1-70A9-469F-B6B2-810714A70D93}"/>
    <dgm:cxn modelId="{F7C41FE4-EE56-4EC6-8460-F4E8E0E7F93A}" type="presOf" srcId="{17F08127-3038-4070-B2C5-2BE4EF594AC3}" destId="{A33A8789-C450-4E66-AD26-E814C8A020F5}" srcOrd="0" destOrd="0" presId="urn:microsoft.com/office/officeart/2018/2/layout/IconVerticalSolidList"/>
    <dgm:cxn modelId="{11A3EF79-5204-494E-9868-A2743A02A40B}" type="presParOf" srcId="{35D64463-2CCE-48D4-B0F2-2F97E741ADB9}" destId="{592D5684-71DB-40BC-9ED4-DD51CE0E9929}" srcOrd="0" destOrd="0" presId="urn:microsoft.com/office/officeart/2018/2/layout/IconVerticalSolidList"/>
    <dgm:cxn modelId="{8A9E094F-0A49-4A4D-878F-765F85927A11}" type="presParOf" srcId="{592D5684-71DB-40BC-9ED4-DD51CE0E9929}" destId="{9F68E15A-9878-4285-8879-DD2AB83F1E7C}" srcOrd="0" destOrd="0" presId="urn:microsoft.com/office/officeart/2018/2/layout/IconVerticalSolidList"/>
    <dgm:cxn modelId="{2306AFBE-1131-46FE-A3F8-39716B86AA3D}" type="presParOf" srcId="{592D5684-71DB-40BC-9ED4-DD51CE0E9929}" destId="{B2C3E4EB-11C3-4C2F-A927-12076A237A57}" srcOrd="1" destOrd="0" presId="urn:microsoft.com/office/officeart/2018/2/layout/IconVerticalSolidList"/>
    <dgm:cxn modelId="{F9594AD7-1A2A-4942-9DA2-512CC81A50C8}" type="presParOf" srcId="{592D5684-71DB-40BC-9ED4-DD51CE0E9929}" destId="{7AD80289-A1B5-4D21-AB4A-66B48F29EDEF}" srcOrd="2" destOrd="0" presId="urn:microsoft.com/office/officeart/2018/2/layout/IconVerticalSolidList"/>
    <dgm:cxn modelId="{A9E0315F-494F-4D7D-B8B5-96588CEA4E71}" type="presParOf" srcId="{592D5684-71DB-40BC-9ED4-DD51CE0E9929}" destId="{041253FC-BFC8-42ED-B9F6-904F8147E36A}" srcOrd="3" destOrd="0" presId="urn:microsoft.com/office/officeart/2018/2/layout/IconVerticalSolidList"/>
    <dgm:cxn modelId="{1F88DD68-AAEA-4594-AEFA-62E12150B397}" type="presParOf" srcId="{35D64463-2CCE-48D4-B0F2-2F97E741ADB9}" destId="{A3C2B452-7AFB-4FEB-932A-E3118995537C}" srcOrd="1" destOrd="0" presId="urn:microsoft.com/office/officeart/2018/2/layout/IconVerticalSolidList"/>
    <dgm:cxn modelId="{D0FA2183-506B-4488-885C-665F3EE233FD}" type="presParOf" srcId="{35D64463-2CCE-48D4-B0F2-2F97E741ADB9}" destId="{6C9B7DB6-3DFD-419E-A413-082230748EE0}" srcOrd="2" destOrd="0" presId="urn:microsoft.com/office/officeart/2018/2/layout/IconVerticalSolidList"/>
    <dgm:cxn modelId="{964F94E9-8B61-461B-B794-1A7E00C136D8}" type="presParOf" srcId="{6C9B7DB6-3DFD-419E-A413-082230748EE0}" destId="{0020B260-16D4-4B97-8E8E-44194B4BC469}" srcOrd="0" destOrd="0" presId="urn:microsoft.com/office/officeart/2018/2/layout/IconVerticalSolidList"/>
    <dgm:cxn modelId="{3362367B-AF31-41DB-9F43-17A44C8B2D36}" type="presParOf" srcId="{6C9B7DB6-3DFD-419E-A413-082230748EE0}" destId="{BE50F5A7-44F6-48B7-991F-2941814497B0}" srcOrd="1" destOrd="0" presId="urn:microsoft.com/office/officeart/2018/2/layout/IconVerticalSolidList"/>
    <dgm:cxn modelId="{32CF50F7-BA11-4908-B49E-07474F0318C2}" type="presParOf" srcId="{6C9B7DB6-3DFD-419E-A413-082230748EE0}" destId="{D6486E6C-82A8-41E2-BE51-EA1B79D6B0E0}" srcOrd="2" destOrd="0" presId="urn:microsoft.com/office/officeart/2018/2/layout/IconVerticalSolidList"/>
    <dgm:cxn modelId="{1A65F1D1-11B1-404F-901D-B88FAD64DF39}" type="presParOf" srcId="{6C9B7DB6-3DFD-419E-A413-082230748EE0}" destId="{A33A8789-C450-4E66-AD26-E814C8A020F5}" srcOrd="3" destOrd="0" presId="urn:microsoft.com/office/officeart/2018/2/layout/IconVerticalSolidList"/>
    <dgm:cxn modelId="{D0DC0096-EB60-46BF-A02D-8E937D0E8271}" type="presParOf" srcId="{35D64463-2CCE-48D4-B0F2-2F97E741ADB9}" destId="{4700DB22-C0D3-458A-AA20-DE742F21500E}" srcOrd="3" destOrd="0" presId="urn:microsoft.com/office/officeart/2018/2/layout/IconVerticalSolidList"/>
    <dgm:cxn modelId="{440A7339-B2E9-4029-A8AF-B94353F10591}" type="presParOf" srcId="{35D64463-2CCE-48D4-B0F2-2F97E741ADB9}" destId="{6E399209-146D-482B-86FA-9C2970DAFDAC}" srcOrd="4" destOrd="0" presId="urn:microsoft.com/office/officeart/2018/2/layout/IconVerticalSolidList"/>
    <dgm:cxn modelId="{BE82CDC2-4C09-4473-985A-639EF8CBB498}" type="presParOf" srcId="{6E399209-146D-482B-86FA-9C2970DAFDAC}" destId="{DD97F6CF-DB6A-4BBE-BD65-1EAE7295A971}" srcOrd="0" destOrd="0" presId="urn:microsoft.com/office/officeart/2018/2/layout/IconVerticalSolidList"/>
    <dgm:cxn modelId="{B797787B-1E14-4195-9A53-95D0F4C510AA}" type="presParOf" srcId="{6E399209-146D-482B-86FA-9C2970DAFDAC}" destId="{BFD74FB9-12C6-42E6-8632-B28FE704004E}" srcOrd="1" destOrd="0" presId="urn:microsoft.com/office/officeart/2018/2/layout/IconVerticalSolidList"/>
    <dgm:cxn modelId="{93A06CE6-68A5-43D5-A77D-B78B35B7A256}" type="presParOf" srcId="{6E399209-146D-482B-86FA-9C2970DAFDAC}" destId="{4E8544A6-D1BA-4191-A8BB-487F7C2D88FA}" srcOrd="2" destOrd="0" presId="urn:microsoft.com/office/officeart/2018/2/layout/IconVerticalSolidList"/>
    <dgm:cxn modelId="{0033CE5F-4554-4339-A0D5-9B11C598C720}" type="presParOf" srcId="{6E399209-146D-482B-86FA-9C2970DAFDAC}" destId="{83576B17-207E-47BE-A4B6-67FA3C87FA7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7ECAA1-66EE-45D4-BAEB-87955E0A76D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17EFB3C-B6F8-4F22-B139-DE1533B73D89}">
      <dgm:prSet custT="1"/>
      <dgm:spPr/>
      <dgm:t>
        <a:bodyPr/>
        <a:lstStyle/>
        <a:p>
          <a:pPr>
            <a:lnSpc>
              <a:spcPct val="100000"/>
            </a:lnSpc>
          </a:pPr>
          <a:r>
            <a:rPr lang="en-US" sz="1400" b="1" dirty="0">
              <a:solidFill>
                <a:schemeClr val="bg1"/>
              </a:solidFill>
            </a:rPr>
            <a:t>Identifying Overfitting</a:t>
          </a:r>
          <a:r>
            <a:rPr lang="en-US" sz="1400" dirty="0">
              <a:solidFill>
                <a:schemeClr val="bg1"/>
              </a:solidFill>
            </a:rPr>
            <a:t>: The initial model, with 100 trees and an </a:t>
          </a:r>
          <a:r>
            <a:rPr lang="en-US" sz="1400" dirty="0" err="1">
              <a:solidFill>
                <a:schemeClr val="bg1"/>
              </a:solidFill>
            </a:rPr>
            <a:t>mtry</a:t>
          </a:r>
          <a:r>
            <a:rPr lang="en-US" sz="1400" dirty="0">
              <a:solidFill>
                <a:schemeClr val="bg1"/>
              </a:solidFill>
            </a:rPr>
            <a:t> of 10, yielded overly high accuracy, signaling overfitting. This prompted a need to simplify the model to enhance generalization.</a:t>
          </a:r>
        </a:p>
      </dgm:t>
    </dgm:pt>
    <dgm:pt modelId="{D9A7BB41-C507-4D24-9316-70F821278CFD}" type="parTrans" cxnId="{5CC27E04-8B3F-4A6B-A207-B4DA56E44A8E}">
      <dgm:prSet/>
      <dgm:spPr/>
      <dgm:t>
        <a:bodyPr/>
        <a:lstStyle/>
        <a:p>
          <a:endParaRPr lang="en-US"/>
        </a:p>
      </dgm:t>
    </dgm:pt>
    <dgm:pt modelId="{E531693D-4D26-4A24-802A-474AB9429F0C}" type="sibTrans" cxnId="{5CC27E04-8B3F-4A6B-A207-B4DA56E44A8E}">
      <dgm:prSet/>
      <dgm:spPr/>
      <dgm:t>
        <a:bodyPr/>
        <a:lstStyle/>
        <a:p>
          <a:endParaRPr lang="en-US"/>
        </a:p>
      </dgm:t>
    </dgm:pt>
    <dgm:pt modelId="{B191E9B9-5312-425B-832D-E7DB0508A1E6}">
      <dgm:prSet custT="1"/>
      <dgm:spPr/>
      <dgm:t>
        <a:bodyPr/>
        <a:lstStyle/>
        <a:p>
          <a:pPr>
            <a:lnSpc>
              <a:spcPct val="100000"/>
            </a:lnSpc>
          </a:pPr>
          <a:r>
            <a:rPr lang="en-US" sz="1400" b="1" dirty="0">
              <a:solidFill>
                <a:schemeClr val="bg1"/>
              </a:solidFill>
            </a:rPr>
            <a:t>Reducing Model Complexity</a:t>
          </a:r>
          <a:r>
            <a:rPr lang="en-US" sz="1400" dirty="0">
              <a:solidFill>
                <a:schemeClr val="bg1"/>
              </a:solidFill>
            </a:rPr>
            <a:t>: Through a series of iterations, adjusted the model to use only 50 trees and lowered </a:t>
          </a:r>
          <a:r>
            <a:rPr lang="en-US" sz="1400" dirty="0" err="1">
              <a:solidFill>
                <a:schemeClr val="bg1"/>
              </a:solidFill>
            </a:rPr>
            <a:t>mtry</a:t>
          </a:r>
          <a:r>
            <a:rPr lang="en-US" sz="1400" dirty="0">
              <a:solidFill>
                <a:schemeClr val="bg1"/>
              </a:solidFill>
            </a:rPr>
            <a:t> to 5, ensuring fewer features at each split. These changes made the model less dependent on specific data points, improving its robustness.</a:t>
          </a:r>
        </a:p>
      </dgm:t>
    </dgm:pt>
    <dgm:pt modelId="{D405DE43-D7F0-4ADC-88E6-E863B2021846}" type="parTrans" cxnId="{49378348-EC21-46AC-B84F-A3A22E35C286}">
      <dgm:prSet/>
      <dgm:spPr/>
      <dgm:t>
        <a:bodyPr/>
        <a:lstStyle/>
        <a:p>
          <a:endParaRPr lang="en-US"/>
        </a:p>
      </dgm:t>
    </dgm:pt>
    <dgm:pt modelId="{3E5F0023-C7B6-4356-A1EA-FB411EB1024B}" type="sibTrans" cxnId="{49378348-EC21-46AC-B84F-A3A22E35C286}">
      <dgm:prSet/>
      <dgm:spPr/>
      <dgm:t>
        <a:bodyPr/>
        <a:lstStyle/>
        <a:p>
          <a:endParaRPr lang="en-US"/>
        </a:p>
      </dgm:t>
    </dgm:pt>
    <dgm:pt modelId="{B25BE1B1-87C3-4F92-BB96-BC0C60453A93}">
      <dgm:prSet custT="1"/>
      <dgm:spPr/>
      <dgm:t>
        <a:bodyPr/>
        <a:lstStyle/>
        <a:p>
          <a:pPr>
            <a:lnSpc>
              <a:spcPct val="100000"/>
            </a:lnSpc>
          </a:pPr>
          <a:r>
            <a:rPr lang="en-US" sz="1400" b="1" dirty="0">
              <a:solidFill>
                <a:schemeClr val="bg1"/>
              </a:solidFill>
            </a:rPr>
            <a:t>Evaluating Feature Importance</a:t>
          </a:r>
          <a:r>
            <a:rPr lang="en-US" sz="1400" dirty="0">
              <a:solidFill>
                <a:schemeClr val="bg1"/>
              </a:solidFill>
            </a:rPr>
            <a:t>: By examining and plotting the top 20 influential features, we identified the key variables driving predictions. This approach enabled us to simplify the model further by focusing on essential features, achieving interpretability and reducing overengineering.</a:t>
          </a:r>
        </a:p>
      </dgm:t>
    </dgm:pt>
    <dgm:pt modelId="{B5AEEC26-2D07-4BCA-A30A-0D35D6BB3C93}" type="parTrans" cxnId="{D18E46B3-98DF-4B1F-8200-B3A9B9EA5A93}">
      <dgm:prSet/>
      <dgm:spPr/>
      <dgm:t>
        <a:bodyPr/>
        <a:lstStyle/>
        <a:p>
          <a:endParaRPr lang="en-US"/>
        </a:p>
      </dgm:t>
    </dgm:pt>
    <dgm:pt modelId="{A95497C3-4D8C-4B27-9EE6-604132EEA6AD}" type="sibTrans" cxnId="{D18E46B3-98DF-4B1F-8200-B3A9B9EA5A93}">
      <dgm:prSet/>
      <dgm:spPr/>
      <dgm:t>
        <a:bodyPr/>
        <a:lstStyle/>
        <a:p>
          <a:endParaRPr lang="en-US"/>
        </a:p>
      </dgm:t>
    </dgm:pt>
    <dgm:pt modelId="{49D86391-2931-4306-82F6-A2D6C65F6F0B}">
      <dgm:prSet custT="1"/>
      <dgm:spPr/>
      <dgm:t>
        <a:bodyPr/>
        <a:lstStyle/>
        <a:p>
          <a:pPr>
            <a:lnSpc>
              <a:spcPct val="100000"/>
            </a:lnSpc>
          </a:pPr>
          <a:r>
            <a:rPr lang="en-US" sz="1400" dirty="0">
              <a:solidFill>
                <a:schemeClr val="bg1"/>
              </a:solidFill>
            </a:rPr>
            <a:t>These steps ensured a model that avoids overfitting while preserving predictive power and clarity. However, based on results seen the model is still overengineered to an extent given the drop in accuracy against validation set. Hence, we can conclude that there is still room for improvement based on parameter tuning.</a:t>
          </a:r>
        </a:p>
      </dgm:t>
    </dgm:pt>
    <dgm:pt modelId="{56191511-18CB-491E-8E7E-E793445C0723}" type="parTrans" cxnId="{D791BF0E-5BA7-4DD0-B137-EE8AC8D8D95B}">
      <dgm:prSet/>
      <dgm:spPr/>
      <dgm:t>
        <a:bodyPr/>
        <a:lstStyle/>
        <a:p>
          <a:endParaRPr lang="en-US"/>
        </a:p>
      </dgm:t>
    </dgm:pt>
    <dgm:pt modelId="{2FACB120-1A17-43F4-9616-54A764FC8848}" type="sibTrans" cxnId="{D791BF0E-5BA7-4DD0-B137-EE8AC8D8D95B}">
      <dgm:prSet/>
      <dgm:spPr/>
      <dgm:t>
        <a:bodyPr/>
        <a:lstStyle/>
        <a:p>
          <a:endParaRPr lang="en-US"/>
        </a:p>
      </dgm:t>
    </dgm:pt>
    <dgm:pt modelId="{2CEB19F4-D216-4E97-92DC-1F20B62DF95C}" type="pres">
      <dgm:prSet presAssocID="{587ECAA1-66EE-45D4-BAEB-87955E0A76D5}" presName="root" presStyleCnt="0">
        <dgm:presLayoutVars>
          <dgm:dir/>
          <dgm:resizeHandles val="exact"/>
        </dgm:presLayoutVars>
      </dgm:prSet>
      <dgm:spPr/>
    </dgm:pt>
    <dgm:pt modelId="{72A6B26D-380B-4507-9BF1-8B24E21F5BFB}" type="pres">
      <dgm:prSet presAssocID="{E17EFB3C-B6F8-4F22-B139-DE1533B73D89}" presName="compNode" presStyleCnt="0"/>
      <dgm:spPr/>
    </dgm:pt>
    <dgm:pt modelId="{223492C9-4A4A-4B21-B01F-3ED042F621E7}" type="pres">
      <dgm:prSet presAssocID="{E17EFB3C-B6F8-4F22-B139-DE1533B73D89}" presName="iconRect" presStyleLbl="node1" presStyleIdx="0" presStyleCnt="4" custLinFactX="-12258" custLinFactNeighborX="-100000" custLinFactNeighborY="2239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ext>
      </dgm:extLst>
    </dgm:pt>
    <dgm:pt modelId="{FFB64B18-84B9-4DD9-8EAC-DA783180A15C}" type="pres">
      <dgm:prSet presAssocID="{E17EFB3C-B6F8-4F22-B139-DE1533B73D89}" presName="spaceRect" presStyleCnt="0"/>
      <dgm:spPr/>
    </dgm:pt>
    <dgm:pt modelId="{C303AB7E-132F-4C06-9958-2F9EBA69945E}" type="pres">
      <dgm:prSet presAssocID="{E17EFB3C-B6F8-4F22-B139-DE1533B73D89}" presName="textRect" presStyleLbl="revTx" presStyleIdx="0" presStyleCnt="4" custScaleX="259764" custLinFactNeighborX="-99445" custLinFactNeighborY="2108">
        <dgm:presLayoutVars>
          <dgm:chMax val="1"/>
          <dgm:chPref val="1"/>
        </dgm:presLayoutVars>
      </dgm:prSet>
      <dgm:spPr/>
    </dgm:pt>
    <dgm:pt modelId="{7A7A0218-6317-43E3-910C-4F856C58160E}" type="pres">
      <dgm:prSet presAssocID="{E531693D-4D26-4A24-802A-474AB9429F0C}" presName="sibTrans" presStyleCnt="0"/>
      <dgm:spPr/>
    </dgm:pt>
    <dgm:pt modelId="{71E987B8-EF92-4D9D-AD1F-E27E92480342}" type="pres">
      <dgm:prSet presAssocID="{B191E9B9-5312-425B-832D-E7DB0508A1E6}" presName="compNode" presStyleCnt="0"/>
      <dgm:spPr/>
    </dgm:pt>
    <dgm:pt modelId="{C8F9FDBF-AE60-49A3-AFC4-47AF4A171A8B}" type="pres">
      <dgm:prSet presAssocID="{B191E9B9-5312-425B-832D-E7DB0508A1E6}" presName="iconRect" presStyleLbl="node1" presStyleIdx="1" presStyleCnt="4" custLinFactX="-31781" custLinFactNeighborX="-100000" custLinFactNeighborY="1752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rrow Circle"/>
        </a:ext>
      </dgm:extLst>
    </dgm:pt>
    <dgm:pt modelId="{224FB39D-E93B-4D0A-818C-68833E6D7015}" type="pres">
      <dgm:prSet presAssocID="{B191E9B9-5312-425B-832D-E7DB0508A1E6}" presName="spaceRect" presStyleCnt="0"/>
      <dgm:spPr/>
    </dgm:pt>
    <dgm:pt modelId="{22D17D4F-76B3-4036-AA1A-B412B0026854}" type="pres">
      <dgm:prSet presAssocID="{B191E9B9-5312-425B-832D-E7DB0508A1E6}" presName="textRect" presStyleLbl="revTx" presStyleIdx="1" presStyleCnt="4" custScaleX="238502" custLinFactNeighborX="-51215" custLinFactNeighborY="2174">
        <dgm:presLayoutVars>
          <dgm:chMax val="1"/>
          <dgm:chPref val="1"/>
        </dgm:presLayoutVars>
      </dgm:prSet>
      <dgm:spPr/>
    </dgm:pt>
    <dgm:pt modelId="{63049CF2-820D-4623-9B72-2F00E14EAA22}" type="pres">
      <dgm:prSet presAssocID="{3E5F0023-C7B6-4356-A1EA-FB411EB1024B}" presName="sibTrans" presStyleCnt="0"/>
      <dgm:spPr/>
    </dgm:pt>
    <dgm:pt modelId="{5769C244-7A59-4EFD-A9BB-655A57470F4F}" type="pres">
      <dgm:prSet presAssocID="{B25BE1B1-87C3-4F92-BB96-BC0C60453A93}" presName="compNode" presStyleCnt="0"/>
      <dgm:spPr/>
    </dgm:pt>
    <dgm:pt modelId="{183D79DE-DFDE-4F1B-BB66-40B7AA41704E}" type="pres">
      <dgm:prSet presAssocID="{B25BE1B1-87C3-4F92-BB96-BC0C60453A93}" presName="iconRect" presStyleLbl="node1" presStyleIdx="2" presStyleCnt="4" custLinFactNeighborX="-67003" custLinFactNeighborY="912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est tubes outline"/>
        </a:ext>
      </dgm:extLst>
    </dgm:pt>
    <dgm:pt modelId="{C1ADD936-B13F-4052-8D77-0D86293A3805}" type="pres">
      <dgm:prSet presAssocID="{B25BE1B1-87C3-4F92-BB96-BC0C60453A93}" presName="spaceRect" presStyleCnt="0"/>
      <dgm:spPr/>
    </dgm:pt>
    <dgm:pt modelId="{CC67BCE0-DC98-45DC-99FF-3920E2B1A722}" type="pres">
      <dgm:prSet presAssocID="{B25BE1B1-87C3-4F92-BB96-BC0C60453A93}" presName="textRect" presStyleLbl="revTx" presStyleIdx="2" presStyleCnt="4" custScaleX="241959" custLinFactNeighborX="-30151" custLinFactNeighborY="4118">
        <dgm:presLayoutVars>
          <dgm:chMax val="1"/>
          <dgm:chPref val="1"/>
        </dgm:presLayoutVars>
      </dgm:prSet>
      <dgm:spPr/>
    </dgm:pt>
    <dgm:pt modelId="{8AE2A187-DBFD-4C04-A856-53D052389DE3}" type="pres">
      <dgm:prSet presAssocID="{A95497C3-4D8C-4B27-9EE6-604132EEA6AD}" presName="sibTrans" presStyleCnt="0"/>
      <dgm:spPr/>
    </dgm:pt>
    <dgm:pt modelId="{2150193B-3136-40A4-AAAC-CE04C79FEA13}" type="pres">
      <dgm:prSet presAssocID="{49D86391-2931-4306-82F6-A2D6C65F6F0B}" presName="compNode" presStyleCnt="0"/>
      <dgm:spPr/>
    </dgm:pt>
    <dgm:pt modelId="{24AAB199-1776-474D-A3D8-3543856EFB6B}" type="pres">
      <dgm:prSet presAssocID="{49D86391-2931-4306-82F6-A2D6C65F6F0B}" presName="iconRect" presStyleLbl="node1" presStyleIdx="3" presStyleCnt="4" custLinFactX="-300000" custLinFactY="95108" custLinFactNeighborX="-396834"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peed Bump"/>
        </a:ext>
      </dgm:extLst>
    </dgm:pt>
    <dgm:pt modelId="{C6C11294-B821-4BD0-BBA7-173B585B0F29}" type="pres">
      <dgm:prSet presAssocID="{49D86391-2931-4306-82F6-A2D6C65F6F0B}" presName="spaceRect" presStyleCnt="0"/>
      <dgm:spPr/>
    </dgm:pt>
    <dgm:pt modelId="{54C99C9C-507B-4A91-B7D2-BBBE4036FB00}" type="pres">
      <dgm:prSet presAssocID="{49D86391-2931-4306-82F6-A2D6C65F6F0B}" presName="textRect" presStyleLbl="revTx" presStyleIdx="3" presStyleCnt="4" custScaleX="476374" custLinFactNeighborX="-36669" custLinFactNeighborY="4705">
        <dgm:presLayoutVars>
          <dgm:chMax val="1"/>
          <dgm:chPref val="1"/>
        </dgm:presLayoutVars>
      </dgm:prSet>
      <dgm:spPr/>
    </dgm:pt>
  </dgm:ptLst>
  <dgm:cxnLst>
    <dgm:cxn modelId="{5CC27E04-8B3F-4A6B-A207-B4DA56E44A8E}" srcId="{587ECAA1-66EE-45D4-BAEB-87955E0A76D5}" destId="{E17EFB3C-B6F8-4F22-B139-DE1533B73D89}" srcOrd="0" destOrd="0" parTransId="{D9A7BB41-C507-4D24-9316-70F821278CFD}" sibTransId="{E531693D-4D26-4A24-802A-474AB9429F0C}"/>
    <dgm:cxn modelId="{D791BF0E-5BA7-4DD0-B137-EE8AC8D8D95B}" srcId="{587ECAA1-66EE-45D4-BAEB-87955E0A76D5}" destId="{49D86391-2931-4306-82F6-A2D6C65F6F0B}" srcOrd="3" destOrd="0" parTransId="{56191511-18CB-491E-8E7E-E793445C0723}" sibTransId="{2FACB120-1A17-43F4-9616-54A764FC8848}"/>
    <dgm:cxn modelId="{AC469B20-FFD7-40B6-A070-56D8C4C40219}" type="presOf" srcId="{B25BE1B1-87C3-4F92-BB96-BC0C60453A93}" destId="{CC67BCE0-DC98-45DC-99FF-3920E2B1A722}" srcOrd="0" destOrd="0" presId="urn:microsoft.com/office/officeart/2018/2/layout/IconLabelList"/>
    <dgm:cxn modelId="{82998335-6B5D-4510-AA9E-F3C60F13C9E4}" type="presOf" srcId="{49D86391-2931-4306-82F6-A2D6C65F6F0B}" destId="{54C99C9C-507B-4A91-B7D2-BBBE4036FB00}" srcOrd="0" destOrd="0" presId="urn:microsoft.com/office/officeart/2018/2/layout/IconLabelList"/>
    <dgm:cxn modelId="{24F6B73D-11F2-4FFA-A97E-5FA6B22C15D7}" type="presOf" srcId="{587ECAA1-66EE-45D4-BAEB-87955E0A76D5}" destId="{2CEB19F4-D216-4E97-92DC-1F20B62DF95C}" srcOrd="0" destOrd="0" presId="urn:microsoft.com/office/officeart/2018/2/layout/IconLabelList"/>
    <dgm:cxn modelId="{49378348-EC21-46AC-B84F-A3A22E35C286}" srcId="{587ECAA1-66EE-45D4-BAEB-87955E0A76D5}" destId="{B191E9B9-5312-425B-832D-E7DB0508A1E6}" srcOrd="1" destOrd="0" parTransId="{D405DE43-D7F0-4ADC-88E6-E863B2021846}" sibTransId="{3E5F0023-C7B6-4356-A1EA-FB411EB1024B}"/>
    <dgm:cxn modelId="{25CBD589-4B0E-48E2-B467-E587F3EFAF21}" type="presOf" srcId="{B191E9B9-5312-425B-832D-E7DB0508A1E6}" destId="{22D17D4F-76B3-4036-AA1A-B412B0026854}" srcOrd="0" destOrd="0" presId="urn:microsoft.com/office/officeart/2018/2/layout/IconLabelList"/>
    <dgm:cxn modelId="{CCDA0CAC-D65C-498C-A4A1-19B68964CA20}" type="presOf" srcId="{E17EFB3C-B6F8-4F22-B139-DE1533B73D89}" destId="{C303AB7E-132F-4C06-9958-2F9EBA69945E}" srcOrd="0" destOrd="0" presId="urn:microsoft.com/office/officeart/2018/2/layout/IconLabelList"/>
    <dgm:cxn modelId="{D18E46B3-98DF-4B1F-8200-B3A9B9EA5A93}" srcId="{587ECAA1-66EE-45D4-BAEB-87955E0A76D5}" destId="{B25BE1B1-87C3-4F92-BB96-BC0C60453A93}" srcOrd="2" destOrd="0" parTransId="{B5AEEC26-2D07-4BCA-A30A-0D35D6BB3C93}" sibTransId="{A95497C3-4D8C-4B27-9EE6-604132EEA6AD}"/>
    <dgm:cxn modelId="{511DAB24-3681-41E3-B0C3-8199D67E13F4}" type="presParOf" srcId="{2CEB19F4-D216-4E97-92DC-1F20B62DF95C}" destId="{72A6B26D-380B-4507-9BF1-8B24E21F5BFB}" srcOrd="0" destOrd="0" presId="urn:microsoft.com/office/officeart/2018/2/layout/IconLabelList"/>
    <dgm:cxn modelId="{B9ADC0DF-6070-4BD1-8803-201A43AC0637}" type="presParOf" srcId="{72A6B26D-380B-4507-9BF1-8B24E21F5BFB}" destId="{223492C9-4A4A-4B21-B01F-3ED042F621E7}" srcOrd="0" destOrd="0" presId="urn:microsoft.com/office/officeart/2018/2/layout/IconLabelList"/>
    <dgm:cxn modelId="{77EBB3E5-3FF3-4B94-A44E-C510B09C68D4}" type="presParOf" srcId="{72A6B26D-380B-4507-9BF1-8B24E21F5BFB}" destId="{FFB64B18-84B9-4DD9-8EAC-DA783180A15C}" srcOrd="1" destOrd="0" presId="urn:microsoft.com/office/officeart/2018/2/layout/IconLabelList"/>
    <dgm:cxn modelId="{EB5AFC93-60EF-4452-9126-D95E34F7D6CE}" type="presParOf" srcId="{72A6B26D-380B-4507-9BF1-8B24E21F5BFB}" destId="{C303AB7E-132F-4C06-9958-2F9EBA69945E}" srcOrd="2" destOrd="0" presId="urn:microsoft.com/office/officeart/2018/2/layout/IconLabelList"/>
    <dgm:cxn modelId="{AF358A88-27E1-4DBE-B013-AC33B272E88F}" type="presParOf" srcId="{2CEB19F4-D216-4E97-92DC-1F20B62DF95C}" destId="{7A7A0218-6317-43E3-910C-4F856C58160E}" srcOrd="1" destOrd="0" presId="urn:microsoft.com/office/officeart/2018/2/layout/IconLabelList"/>
    <dgm:cxn modelId="{61ACB8E7-2D8C-4321-AA21-696E4439A4EC}" type="presParOf" srcId="{2CEB19F4-D216-4E97-92DC-1F20B62DF95C}" destId="{71E987B8-EF92-4D9D-AD1F-E27E92480342}" srcOrd="2" destOrd="0" presId="urn:microsoft.com/office/officeart/2018/2/layout/IconLabelList"/>
    <dgm:cxn modelId="{EBC4EF5C-56C4-4430-BE35-95883E3FB3C3}" type="presParOf" srcId="{71E987B8-EF92-4D9D-AD1F-E27E92480342}" destId="{C8F9FDBF-AE60-49A3-AFC4-47AF4A171A8B}" srcOrd="0" destOrd="0" presId="urn:microsoft.com/office/officeart/2018/2/layout/IconLabelList"/>
    <dgm:cxn modelId="{0D90D5F8-863F-4E4F-8E53-7B3FCBA6665C}" type="presParOf" srcId="{71E987B8-EF92-4D9D-AD1F-E27E92480342}" destId="{224FB39D-E93B-4D0A-818C-68833E6D7015}" srcOrd="1" destOrd="0" presId="urn:microsoft.com/office/officeart/2018/2/layout/IconLabelList"/>
    <dgm:cxn modelId="{C47F3E54-BC6E-4201-9D31-FFA6431DAB74}" type="presParOf" srcId="{71E987B8-EF92-4D9D-AD1F-E27E92480342}" destId="{22D17D4F-76B3-4036-AA1A-B412B0026854}" srcOrd="2" destOrd="0" presId="urn:microsoft.com/office/officeart/2018/2/layout/IconLabelList"/>
    <dgm:cxn modelId="{BE029CE3-E033-4DD8-89B1-4111C9D1EF09}" type="presParOf" srcId="{2CEB19F4-D216-4E97-92DC-1F20B62DF95C}" destId="{63049CF2-820D-4623-9B72-2F00E14EAA22}" srcOrd="3" destOrd="0" presId="urn:microsoft.com/office/officeart/2018/2/layout/IconLabelList"/>
    <dgm:cxn modelId="{112CCD58-0457-4FAC-8972-D0BC03CE323D}" type="presParOf" srcId="{2CEB19F4-D216-4E97-92DC-1F20B62DF95C}" destId="{5769C244-7A59-4EFD-A9BB-655A57470F4F}" srcOrd="4" destOrd="0" presId="urn:microsoft.com/office/officeart/2018/2/layout/IconLabelList"/>
    <dgm:cxn modelId="{D8A526A8-FC63-4352-8165-C800AE0B7D54}" type="presParOf" srcId="{5769C244-7A59-4EFD-A9BB-655A57470F4F}" destId="{183D79DE-DFDE-4F1B-BB66-40B7AA41704E}" srcOrd="0" destOrd="0" presId="urn:microsoft.com/office/officeart/2018/2/layout/IconLabelList"/>
    <dgm:cxn modelId="{17D96A1C-F6CC-4EDA-A041-BB97F6BB0E1E}" type="presParOf" srcId="{5769C244-7A59-4EFD-A9BB-655A57470F4F}" destId="{C1ADD936-B13F-4052-8D77-0D86293A3805}" srcOrd="1" destOrd="0" presId="urn:microsoft.com/office/officeart/2018/2/layout/IconLabelList"/>
    <dgm:cxn modelId="{DD0947FA-F0B6-46CC-80B3-C4FC2A454DE9}" type="presParOf" srcId="{5769C244-7A59-4EFD-A9BB-655A57470F4F}" destId="{CC67BCE0-DC98-45DC-99FF-3920E2B1A722}" srcOrd="2" destOrd="0" presId="urn:microsoft.com/office/officeart/2018/2/layout/IconLabelList"/>
    <dgm:cxn modelId="{B7B15A36-AB3E-43C4-829B-624733F6E869}" type="presParOf" srcId="{2CEB19F4-D216-4E97-92DC-1F20B62DF95C}" destId="{8AE2A187-DBFD-4C04-A856-53D052389DE3}" srcOrd="5" destOrd="0" presId="urn:microsoft.com/office/officeart/2018/2/layout/IconLabelList"/>
    <dgm:cxn modelId="{D3DB5060-6D60-4F79-B150-34B54D531642}" type="presParOf" srcId="{2CEB19F4-D216-4E97-92DC-1F20B62DF95C}" destId="{2150193B-3136-40A4-AAAC-CE04C79FEA13}" srcOrd="6" destOrd="0" presId="urn:microsoft.com/office/officeart/2018/2/layout/IconLabelList"/>
    <dgm:cxn modelId="{46D6E3E9-6F95-4E04-A8FF-8220EE65125C}" type="presParOf" srcId="{2150193B-3136-40A4-AAAC-CE04C79FEA13}" destId="{24AAB199-1776-474D-A3D8-3543856EFB6B}" srcOrd="0" destOrd="0" presId="urn:microsoft.com/office/officeart/2018/2/layout/IconLabelList"/>
    <dgm:cxn modelId="{066621E5-CD88-4C43-A63E-FFA6BA31B039}" type="presParOf" srcId="{2150193B-3136-40A4-AAAC-CE04C79FEA13}" destId="{C6C11294-B821-4BD0-BBA7-173B585B0F29}" srcOrd="1" destOrd="0" presId="urn:microsoft.com/office/officeart/2018/2/layout/IconLabelList"/>
    <dgm:cxn modelId="{3E5007D0-6D2D-41B9-937B-4F12176C084F}" type="presParOf" srcId="{2150193B-3136-40A4-AAAC-CE04C79FEA13}" destId="{54C99C9C-507B-4A91-B7D2-BBBE4036FB0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B39446-E95A-4A79-A94B-1A7CFB67BD2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74FE604-7F2C-47E3-9261-2DC5F4ADE0BF}">
      <dgm:prSet/>
      <dgm:spPr/>
      <dgm:t>
        <a:bodyPr/>
        <a:lstStyle/>
        <a:p>
          <a:pPr>
            <a:lnSpc>
              <a:spcPct val="100000"/>
            </a:lnSpc>
          </a:pPr>
          <a:r>
            <a:rPr lang="en-US" dirty="0">
              <a:solidFill>
                <a:schemeClr val="bg1"/>
              </a:solidFill>
            </a:rPr>
            <a:t>Best Model</a:t>
          </a:r>
        </a:p>
      </dgm:t>
    </dgm:pt>
    <dgm:pt modelId="{EDDA37CC-E7A8-4536-95DE-71EFBFBC629C}" type="parTrans" cxnId="{C9343A4D-4FD2-4E70-B41E-EA3EBE4031F8}">
      <dgm:prSet/>
      <dgm:spPr/>
      <dgm:t>
        <a:bodyPr/>
        <a:lstStyle/>
        <a:p>
          <a:endParaRPr lang="en-US"/>
        </a:p>
      </dgm:t>
    </dgm:pt>
    <dgm:pt modelId="{53EE022E-5917-4C91-A682-D2CD9D4A8B18}" type="sibTrans" cxnId="{C9343A4D-4FD2-4E70-B41E-EA3EBE4031F8}">
      <dgm:prSet/>
      <dgm:spPr/>
      <dgm:t>
        <a:bodyPr/>
        <a:lstStyle/>
        <a:p>
          <a:pPr>
            <a:lnSpc>
              <a:spcPct val="100000"/>
            </a:lnSpc>
          </a:pPr>
          <a:endParaRPr lang="en-US"/>
        </a:p>
      </dgm:t>
    </dgm:pt>
    <dgm:pt modelId="{D7C542C0-1C23-4750-B56E-9AA409F0721F}">
      <dgm:prSet/>
      <dgm:spPr/>
      <dgm:t>
        <a:bodyPr/>
        <a:lstStyle/>
        <a:p>
          <a:pPr>
            <a:lnSpc>
              <a:spcPct val="100000"/>
            </a:lnSpc>
          </a:pPr>
          <a:r>
            <a:rPr lang="en-US" dirty="0">
              <a:solidFill>
                <a:schemeClr val="bg1"/>
              </a:solidFill>
            </a:rPr>
            <a:t>How to Apply to Prospective Customers </a:t>
          </a:r>
        </a:p>
      </dgm:t>
    </dgm:pt>
    <dgm:pt modelId="{11091891-A1F8-4497-843F-10A9DB6A816E}" type="parTrans" cxnId="{1D8D97E3-CC92-498C-B414-43DAFCE63383}">
      <dgm:prSet/>
      <dgm:spPr/>
      <dgm:t>
        <a:bodyPr/>
        <a:lstStyle/>
        <a:p>
          <a:endParaRPr lang="en-US"/>
        </a:p>
      </dgm:t>
    </dgm:pt>
    <dgm:pt modelId="{D6D70D5C-9D5C-408D-B712-9E85806B22F1}" type="sibTrans" cxnId="{1D8D97E3-CC92-498C-B414-43DAFCE63383}">
      <dgm:prSet/>
      <dgm:spPr/>
      <dgm:t>
        <a:bodyPr/>
        <a:lstStyle/>
        <a:p>
          <a:pPr>
            <a:lnSpc>
              <a:spcPct val="100000"/>
            </a:lnSpc>
          </a:pPr>
          <a:endParaRPr lang="en-US"/>
        </a:p>
      </dgm:t>
    </dgm:pt>
    <dgm:pt modelId="{F5CB069E-1898-47FB-BC90-F1D281749E10}">
      <dgm:prSet/>
      <dgm:spPr/>
      <dgm:t>
        <a:bodyPr/>
        <a:lstStyle/>
        <a:p>
          <a:pPr>
            <a:lnSpc>
              <a:spcPct val="100000"/>
            </a:lnSpc>
          </a:pPr>
          <a:r>
            <a:rPr lang="en-US" dirty="0">
              <a:solidFill>
                <a:schemeClr val="bg1"/>
              </a:solidFill>
            </a:rPr>
            <a:t>Next Steps</a:t>
          </a:r>
        </a:p>
      </dgm:t>
    </dgm:pt>
    <dgm:pt modelId="{39A0E099-6AC7-4EC2-92F7-35F42ABC4C8F}" type="parTrans" cxnId="{B08398F2-6581-4C2F-A715-E654DECBB3E0}">
      <dgm:prSet/>
      <dgm:spPr/>
      <dgm:t>
        <a:bodyPr/>
        <a:lstStyle/>
        <a:p>
          <a:endParaRPr lang="en-US"/>
        </a:p>
      </dgm:t>
    </dgm:pt>
    <dgm:pt modelId="{3F5ECBED-C922-4E78-884D-15D31E159A1A}" type="sibTrans" cxnId="{B08398F2-6581-4C2F-A715-E654DECBB3E0}">
      <dgm:prSet/>
      <dgm:spPr/>
      <dgm:t>
        <a:bodyPr/>
        <a:lstStyle/>
        <a:p>
          <a:endParaRPr lang="en-US"/>
        </a:p>
      </dgm:t>
    </dgm:pt>
    <dgm:pt modelId="{1B48ADD7-53D8-41B5-9D0D-34063A48C429}" type="pres">
      <dgm:prSet presAssocID="{4BB39446-E95A-4A79-A94B-1A7CFB67BD26}" presName="root" presStyleCnt="0">
        <dgm:presLayoutVars>
          <dgm:dir/>
          <dgm:resizeHandles val="exact"/>
        </dgm:presLayoutVars>
      </dgm:prSet>
      <dgm:spPr/>
    </dgm:pt>
    <dgm:pt modelId="{2B94A6CA-CE94-41E6-9177-B65CBED7DF24}" type="pres">
      <dgm:prSet presAssocID="{4BB39446-E95A-4A79-A94B-1A7CFB67BD26}" presName="container" presStyleCnt="0">
        <dgm:presLayoutVars>
          <dgm:dir/>
          <dgm:resizeHandles val="exact"/>
        </dgm:presLayoutVars>
      </dgm:prSet>
      <dgm:spPr/>
    </dgm:pt>
    <dgm:pt modelId="{09A0ED4E-6A30-42A3-8FD4-81E724C4AEC5}" type="pres">
      <dgm:prSet presAssocID="{174FE604-7F2C-47E3-9261-2DC5F4ADE0BF}" presName="compNode" presStyleCnt="0"/>
      <dgm:spPr/>
    </dgm:pt>
    <dgm:pt modelId="{E8DC8280-DB0E-41A0-8356-986EBCB8BB5D}" type="pres">
      <dgm:prSet presAssocID="{174FE604-7F2C-47E3-9261-2DC5F4ADE0BF}" presName="iconBgRect" presStyleLbl="bgShp" presStyleIdx="0" presStyleCnt="3"/>
      <dgm:spPr>
        <a:solidFill>
          <a:schemeClr val="bg1"/>
        </a:solidFill>
      </dgm:spPr>
    </dgm:pt>
    <dgm:pt modelId="{969E8457-DCD0-415A-9B6B-F1A7EAD2670D}" type="pres">
      <dgm:prSet presAssocID="{174FE604-7F2C-47E3-9261-2DC5F4ADE0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ick"/>
        </a:ext>
      </dgm:extLst>
    </dgm:pt>
    <dgm:pt modelId="{342D764B-A6BA-4D9A-9863-85DB09B12D79}" type="pres">
      <dgm:prSet presAssocID="{174FE604-7F2C-47E3-9261-2DC5F4ADE0BF}" presName="spaceRect" presStyleCnt="0"/>
      <dgm:spPr/>
    </dgm:pt>
    <dgm:pt modelId="{A95CF58D-C2EF-439A-A9BD-B94903497F28}" type="pres">
      <dgm:prSet presAssocID="{174FE604-7F2C-47E3-9261-2DC5F4ADE0BF}" presName="textRect" presStyleLbl="revTx" presStyleIdx="0" presStyleCnt="3">
        <dgm:presLayoutVars>
          <dgm:chMax val="1"/>
          <dgm:chPref val="1"/>
        </dgm:presLayoutVars>
      </dgm:prSet>
      <dgm:spPr/>
    </dgm:pt>
    <dgm:pt modelId="{27AFCB84-3626-46CE-8B75-06602AD805D7}" type="pres">
      <dgm:prSet presAssocID="{53EE022E-5917-4C91-A682-D2CD9D4A8B18}" presName="sibTrans" presStyleLbl="sibTrans2D1" presStyleIdx="0" presStyleCnt="0"/>
      <dgm:spPr/>
    </dgm:pt>
    <dgm:pt modelId="{68DB2F76-7B30-476A-B394-E91370578964}" type="pres">
      <dgm:prSet presAssocID="{D7C542C0-1C23-4750-B56E-9AA409F0721F}" presName="compNode" presStyleCnt="0"/>
      <dgm:spPr/>
    </dgm:pt>
    <dgm:pt modelId="{CA2B7DA0-28C0-46E4-B76E-C7943EC37228}" type="pres">
      <dgm:prSet presAssocID="{D7C542C0-1C23-4750-B56E-9AA409F0721F}" presName="iconBgRect" presStyleLbl="bgShp" presStyleIdx="1" presStyleCnt="3"/>
      <dgm:spPr>
        <a:solidFill>
          <a:schemeClr val="bg1"/>
        </a:solidFill>
      </dgm:spPr>
    </dgm:pt>
    <dgm:pt modelId="{EE2A513E-B71E-4DA9-B412-BA3805092F8A}" type="pres">
      <dgm:prSet presAssocID="{D7C542C0-1C23-4750-B56E-9AA409F072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829F9BD2-EE20-4053-9AB0-0E5A3495D2FA}" type="pres">
      <dgm:prSet presAssocID="{D7C542C0-1C23-4750-B56E-9AA409F0721F}" presName="spaceRect" presStyleCnt="0"/>
      <dgm:spPr/>
    </dgm:pt>
    <dgm:pt modelId="{C02AA74B-A9C8-4975-90FF-54F18BF0319E}" type="pres">
      <dgm:prSet presAssocID="{D7C542C0-1C23-4750-B56E-9AA409F0721F}" presName="textRect" presStyleLbl="revTx" presStyleIdx="1" presStyleCnt="3">
        <dgm:presLayoutVars>
          <dgm:chMax val="1"/>
          <dgm:chPref val="1"/>
        </dgm:presLayoutVars>
      </dgm:prSet>
      <dgm:spPr/>
    </dgm:pt>
    <dgm:pt modelId="{F4123B29-187D-4106-B185-1EA14DC2D3C4}" type="pres">
      <dgm:prSet presAssocID="{D6D70D5C-9D5C-408D-B712-9E85806B22F1}" presName="sibTrans" presStyleLbl="sibTrans2D1" presStyleIdx="0" presStyleCnt="0"/>
      <dgm:spPr/>
    </dgm:pt>
    <dgm:pt modelId="{82CD6BB7-7790-4A50-B39B-CD6EE4753D21}" type="pres">
      <dgm:prSet presAssocID="{F5CB069E-1898-47FB-BC90-F1D281749E10}" presName="compNode" presStyleCnt="0"/>
      <dgm:spPr/>
    </dgm:pt>
    <dgm:pt modelId="{61447CE5-704E-4C53-88E2-4427D94C5C8E}" type="pres">
      <dgm:prSet presAssocID="{F5CB069E-1898-47FB-BC90-F1D281749E10}" presName="iconBgRect" presStyleLbl="bgShp" presStyleIdx="2" presStyleCnt="3"/>
      <dgm:spPr>
        <a:solidFill>
          <a:schemeClr val="bg1"/>
        </a:solidFill>
      </dgm:spPr>
    </dgm:pt>
    <dgm:pt modelId="{601C5EF1-4F3E-40BC-8C33-3E965C66CE9C}" type="pres">
      <dgm:prSet presAssocID="{F5CB069E-1898-47FB-BC90-F1D281749E1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oe footprints"/>
        </a:ext>
      </dgm:extLst>
    </dgm:pt>
    <dgm:pt modelId="{CA4586D4-92F4-4377-B5EC-F94F0476AE5A}" type="pres">
      <dgm:prSet presAssocID="{F5CB069E-1898-47FB-BC90-F1D281749E10}" presName="spaceRect" presStyleCnt="0"/>
      <dgm:spPr/>
    </dgm:pt>
    <dgm:pt modelId="{8B9A7689-0E2E-4B28-8364-40D38C65883D}" type="pres">
      <dgm:prSet presAssocID="{F5CB069E-1898-47FB-BC90-F1D281749E10}" presName="textRect" presStyleLbl="revTx" presStyleIdx="2" presStyleCnt="3">
        <dgm:presLayoutVars>
          <dgm:chMax val="1"/>
          <dgm:chPref val="1"/>
        </dgm:presLayoutVars>
      </dgm:prSet>
      <dgm:spPr/>
    </dgm:pt>
  </dgm:ptLst>
  <dgm:cxnLst>
    <dgm:cxn modelId="{F123AD4B-10F5-4E86-8554-4AE297123A02}" type="presOf" srcId="{D7C542C0-1C23-4750-B56E-9AA409F0721F}" destId="{C02AA74B-A9C8-4975-90FF-54F18BF0319E}" srcOrd="0" destOrd="0" presId="urn:microsoft.com/office/officeart/2018/2/layout/IconCircleList"/>
    <dgm:cxn modelId="{C9343A4D-4FD2-4E70-B41E-EA3EBE4031F8}" srcId="{4BB39446-E95A-4A79-A94B-1A7CFB67BD26}" destId="{174FE604-7F2C-47E3-9261-2DC5F4ADE0BF}" srcOrd="0" destOrd="0" parTransId="{EDDA37CC-E7A8-4536-95DE-71EFBFBC629C}" sibTransId="{53EE022E-5917-4C91-A682-D2CD9D4A8B18}"/>
    <dgm:cxn modelId="{537E8B8B-5037-4E78-84CF-7B8D3EDCE517}" type="presOf" srcId="{53EE022E-5917-4C91-A682-D2CD9D4A8B18}" destId="{27AFCB84-3626-46CE-8B75-06602AD805D7}" srcOrd="0" destOrd="0" presId="urn:microsoft.com/office/officeart/2018/2/layout/IconCircleList"/>
    <dgm:cxn modelId="{EFF20BA9-F558-4037-926D-90911E209B2E}" type="presOf" srcId="{F5CB069E-1898-47FB-BC90-F1D281749E10}" destId="{8B9A7689-0E2E-4B28-8364-40D38C65883D}" srcOrd="0" destOrd="0" presId="urn:microsoft.com/office/officeart/2018/2/layout/IconCircleList"/>
    <dgm:cxn modelId="{067792CB-11B0-414E-97C6-6220C44BEE98}" type="presOf" srcId="{4BB39446-E95A-4A79-A94B-1A7CFB67BD26}" destId="{1B48ADD7-53D8-41B5-9D0D-34063A48C429}" srcOrd="0" destOrd="0" presId="urn:microsoft.com/office/officeart/2018/2/layout/IconCircleList"/>
    <dgm:cxn modelId="{1D8D97E3-CC92-498C-B414-43DAFCE63383}" srcId="{4BB39446-E95A-4A79-A94B-1A7CFB67BD26}" destId="{D7C542C0-1C23-4750-B56E-9AA409F0721F}" srcOrd="1" destOrd="0" parTransId="{11091891-A1F8-4497-843F-10A9DB6A816E}" sibTransId="{D6D70D5C-9D5C-408D-B712-9E85806B22F1}"/>
    <dgm:cxn modelId="{E44F39EA-F049-436C-B4FF-875AB00734A7}" type="presOf" srcId="{174FE604-7F2C-47E3-9261-2DC5F4ADE0BF}" destId="{A95CF58D-C2EF-439A-A9BD-B94903497F28}" srcOrd="0" destOrd="0" presId="urn:microsoft.com/office/officeart/2018/2/layout/IconCircleList"/>
    <dgm:cxn modelId="{18903FEC-5FBD-426D-A1A4-C8FE082C67D3}" type="presOf" srcId="{D6D70D5C-9D5C-408D-B712-9E85806B22F1}" destId="{F4123B29-187D-4106-B185-1EA14DC2D3C4}" srcOrd="0" destOrd="0" presId="urn:microsoft.com/office/officeart/2018/2/layout/IconCircleList"/>
    <dgm:cxn modelId="{B08398F2-6581-4C2F-A715-E654DECBB3E0}" srcId="{4BB39446-E95A-4A79-A94B-1A7CFB67BD26}" destId="{F5CB069E-1898-47FB-BC90-F1D281749E10}" srcOrd="2" destOrd="0" parTransId="{39A0E099-6AC7-4EC2-92F7-35F42ABC4C8F}" sibTransId="{3F5ECBED-C922-4E78-884D-15D31E159A1A}"/>
    <dgm:cxn modelId="{CD347339-DFC9-49EE-AE28-99865A33F5B9}" type="presParOf" srcId="{1B48ADD7-53D8-41B5-9D0D-34063A48C429}" destId="{2B94A6CA-CE94-41E6-9177-B65CBED7DF24}" srcOrd="0" destOrd="0" presId="urn:microsoft.com/office/officeart/2018/2/layout/IconCircleList"/>
    <dgm:cxn modelId="{B894A36D-8721-492F-96ED-42FAEF0BC376}" type="presParOf" srcId="{2B94A6CA-CE94-41E6-9177-B65CBED7DF24}" destId="{09A0ED4E-6A30-42A3-8FD4-81E724C4AEC5}" srcOrd="0" destOrd="0" presId="urn:microsoft.com/office/officeart/2018/2/layout/IconCircleList"/>
    <dgm:cxn modelId="{0DF9A44B-17B0-4E8E-A82B-53709B983057}" type="presParOf" srcId="{09A0ED4E-6A30-42A3-8FD4-81E724C4AEC5}" destId="{E8DC8280-DB0E-41A0-8356-986EBCB8BB5D}" srcOrd="0" destOrd="0" presId="urn:microsoft.com/office/officeart/2018/2/layout/IconCircleList"/>
    <dgm:cxn modelId="{9D846D9D-202F-4112-B9D9-AE76117CC88A}" type="presParOf" srcId="{09A0ED4E-6A30-42A3-8FD4-81E724C4AEC5}" destId="{969E8457-DCD0-415A-9B6B-F1A7EAD2670D}" srcOrd="1" destOrd="0" presId="urn:microsoft.com/office/officeart/2018/2/layout/IconCircleList"/>
    <dgm:cxn modelId="{7597B1E9-9267-43D4-81A7-33EC9F53B597}" type="presParOf" srcId="{09A0ED4E-6A30-42A3-8FD4-81E724C4AEC5}" destId="{342D764B-A6BA-4D9A-9863-85DB09B12D79}" srcOrd="2" destOrd="0" presId="urn:microsoft.com/office/officeart/2018/2/layout/IconCircleList"/>
    <dgm:cxn modelId="{F9A068F7-08AD-4581-82D6-74459AC30A99}" type="presParOf" srcId="{09A0ED4E-6A30-42A3-8FD4-81E724C4AEC5}" destId="{A95CF58D-C2EF-439A-A9BD-B94903497F28}" srcOrd="3" destOrd="0" presId="urn:microsoft.com/office/officeart/2018/2/layout/IconCircleList"/>
    <dgm:cxn modelId="{77DBBFBD-5044-4F02-B439-C80CE45707C0}" type="presParOf" srcId="{2B94A6CA-CE94-41E6-9177-B65CBED7DF24}" destId="{27AFCB84-3626-46CE-8B75-06602AD805D7}" srcOrd="1" destOrd="0" presId="urn:microsoft.com/office/officeart/2018/2/layout/IconCircleList"/>
    <dgm:cxn modelId="{2FFD8177-3901-42DF-92C8-20B610B9ABD8}" type="presParOf" srcId="{2B94A6CA-CE94-41E6-9177-B65CBED7DF24}" destId="{68DB2F76-7B30-476A-B394-E91370578964}" srcOrd="2" destOrd="0" presId="urn:microsoft.com/office/officeart/2018/2/layout/IconCircleList"/>
    <dgm:cxn modelId="{F077D1A3-39C3-4697-B1DE-DDF767A3B511}" type="presParOf" srcId="{68DB2F76-7B30-476A-B394-E91370578964}" destId="{CA2B7DA0-28C0-46E4-B76E-C7943EC37228}" srcOrd="0" destOrd="0" presId="urn:microsoft.com/office/officeart/2018/2/layout/IconCircleList"/>
    <dgm:cxn modelId="{953D0D21-B2D6-45B8-A15A-C889224B1A51}" type="presParOf" srcId="{68DB2F76-7B30-476A-B394-E91370578964}" destId="{EE2A513E-B71E-4DA9-B412-BA3805092F8A}" srcOrd="1" destOrd="0" presId="urn:microsoft.com/office/officeart/2018/2/layout/IconCircleList"/>
    <dgm:cxn modelId="{4E27D932-7470-456D-8B9E-BD5C5EC19382}" type="presParOf" srcId="{68DB2F76-7B30-476A-B394-E91370578964}" destId="{829F9BD2-EE20-4053-9AB0-0E5A3495D2FA}" srcOrd="2" destOrd="0" presId="urn:microsoft.com/office/officeart/2018/2/layout/IconCircleList"/>
    <dgm:cxn modelId="{8C0C19CE-FFB4-46C7-A195-C085A0A4404D}" type="presParOf" srcId="{68DB2F76-7B30-476A-B394-E91370578964}" destId="{C02AA74B-A9C8-4975-90FF-54F18BF0319E}" srcOrd="3" destOrd="0" presId="urn:microsoft.com/office/officeart/2018/2/layout/IconCircleList"/>
    <dgm:cxn modelId="{7CC5D061-FAEC-4A3B-A505-E0B16F609DB3}" type="presParOf" srcId="{2B94A6CA-CE94-41E6-9177-B65CBED7DF24}" destId="{F4123B29-187D-4106-B185-1EA14DC2D3C4}" srcOrd="3" destOrd="0" presId="urn:microsoft.com/office/officeart/2018/2/layout/IconCircleList"/>
    <dgm:cxn modelId="{14BFF7BC-53E3-4DE4-B2C4-575096FA5064}" type="presParOf" srcId="{2B94A6CA-CE94-41E6-9177-B65CBED7DF24}" destId="{82CD6BB7-7790-4A50-B39B-CD6EE4753D21}" srcOrd="4" destOrd="0" presId="urn:microsoft.com/office/officeart/2018/2/layout/IconCircleList"/>
    <dgm:cxn modelId="{F2C796A8-C4DE-4CA5-943A-8856E4FD5458}" type="presParOf" srcId="{82CD6BB7-7790-4A50-B39B-CD6EE4753D21}" destId="{61447CE5-704E-4C53-88E2-4427D94C5C8E}" srcOrd="0" destOrd="0" presId="urn:microsoft.com/office/officeart/2018/2/layout/IconCircleList"/>
    <dgm:cxn modelId="{8171BECC-D96B-483C-9FDC-BFDA836BC2D7}" type="presParOf" srcId="{82CD6BB7-7790-4A50-B39B-CD6EE4753D21}" destId="{601C5EF1-4F3E-40BC-8C33-3E965C66CE9C}" srcOrd="1" destOrd="0" presId="urn:microsoft.com/office/officeart/2018/2/layout/IconCircleList"/>
    <dgm:cxn modelId="{FD337306-EBF6-42F0-8365-492FCAE39526}" type="presParOf" srcId="{82CD6BB7-7790-4A50-B39B-CD6EE4753D21}" destId="{CA4586D4-92F4-4377-B5EC-F94F0476AE5A}" srcOrd="2" destOrd="0" presId="urn:microsoft.com/office/officeart/2018/2/layout/IconCircleList"/>
    <dgm:cxn modelId="{D9B7C304-6A30-41F2-9942-200C09672C70}" type="presParOf" srcId="{82CD6BB7-7790-4A50-B39B-CD6EE4753D21}" destId="{8B9A7689-0E2E-4B28-8364-40D38C65883D}"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4D350-6A1C-46FD-BD6F-A42B31EE1A6A}">
      <dsp:nvSpPr>
        <dsp:cNvPr id="0" name=""/>
        <dsp:cNvSpPr/>
      </dsp:nvSpPr>
      <dsp:spPr>
        <a:xfrm>
          <a:off x="100441" y="1773862"/>
          <a:ext cx="803613" cy="803613"/>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FFF20E8C-6F5A-4DFC-9600-0B0F35D2A285}">
      <dsp:nvSpPr>
        <dsp:cNvPr id="0" name=""/>
        <dsp:cNvSpPr/>
      </dsp:nvSpPr>
      <dsp:spPr>
        <a:xfrm>
          <a:off x="269200" y="1942621"/>
          <a:ext cx="466095" cy="466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861B0-6488-4A2E-80F9-C235314E36C7}">
      <dsp:nvSpPr>
        <dsp:cNvPr id="0" name=""/>
        <dsp:cNvSpPr/>
      </dsp:nvSpPr>
      <dsp:spPr>
        <a:xfrm>
          <a:off x="1111528" y="1461200"/>
          <a:ext cx="1894231" cy="803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endParaRPr lang="en-US" sz="1400" b="1" kern="1200" dirty="0">
            <a:solidFill>
              <a:schemeClr val="bg1"/>
            </a:solidFill>
          </a:endParaRPr>
        </a:p>
        <a:p>
          <a:pPr marL="0" lvl="0" indent="0" algn="l" defTabSz="622300">
            <a:lnSpc>
              <a:spcPct val="100000"/>
            </a:lnSpc>
            <a:spcBef>
              <a:spcPct val="0"/>
            </a:spcBef>
            <a:spcAft>
              <a:spcPct val="35000"/>
            </a:spcAft>
            <a:buNone/>
          </a:pPr>
          <a:r>
            <a:rPr lang="en-US" sz="1400" b="1" kern="1200" dirty="0">
              <a:solidFill>
                <a:schemeClr val="bg1"/>
              </a:solidFill>
            </a:rPr>
            <a:t>Initial Regression: </a:t>
          </a:r>
        </a:p>
        <a:p>
          <a:pPr marL="0" lvl="0" indent="0" algn="l" defTabSz="622300">
            <a:lnSpc>
              <a:spcPct val="100000"/>
            </a:lnSpc>
            <a:spcBef>
              <a:spcPct val="0"/>
            </a:spcBef>
            <a:spcAft>
              <a:spcPct val="35000"/>
            </a:spcAft>
            <a:buNone/>
          </a:pPr>
          <a:r>
            <a:rPr lang="en-US" sz="1400" kern="1200" dirty="0">
              <a:solidFill>
                <a:schemeClr val="bg1"/>
              </a:solidFill>
            </a:rPr>
            <a:t>A logistic regression model (</a:t>
          </a:r>
          <a:r>
            <a:rPr lang="en-US" sz="1400" kern="1200" dirty="0" err="1">
              <a:solidFill>
                <a:schemeClr val="bg1"/>
              </a:solidFill>
            </a:rPr>
            <a:t>logReg</a:t>
          </a:r>
          <a:r>
            <a:rPr lang="en-US" sz="1400" kern="1200" dirty="0">
              <a:solidFill>
                <a:schemeClr val="bg1"/>
              </a:solidFill>
            </a:rPr>
            <a:t>) was fit using all the input variables. </a:t>
          </a:r>
        </a:p>
        <a:p>
          <a:pPr marL="0" lvl="0" indent="0" algn="l" defTabSz="622300">
            <a:lnSpc>
              <a:spcPct val="100000"/>
            </a:lnSpc>
            <a:spcBef>
              <a:spcPct val="0"/>
            </a:spcBef>
            <a:spcAft>
              <a:spcPct val="35000"/>
            </a:spcAft>
            <a:buNone/>
          </a:pPr>
          <a:r>
            <a:rPr lang="en-US" sz="1400" kern="1200" dirty="0">
              <a:solidFill>
                <a:schemeClr val="bg1"/>
              </a:solidFill>
            </a:rPr>
            <a:t>AIC (2732.4) and p-value below cutoff.</a:t>
          </a:r>
        </a:p>
      </dsp:txBody>
      <dsp:txXfrm>
        <a:off x="1111528" y="1461200"/>
        <a:ext cx="1894231" cy="803613"/>
      </dsp:txXfrm>
    </dsp:sp>
    <dsp:sp modelId="{AAEDF518-9B76-49A1-AE52-097A8D09E13F}">
      <dsp:nvSpPr>
        <dsp:cNvPr id="0" name=""/>
        <dsp:cNvSpPr/>
      </dsp:nvSpPr>
      <dsp:spPr>
        <a:xfrm>
          <a:off x="3192273" y="1773862"/>
          <a:ext cx="803613" cy="803613"/>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4E0A5022-2F74-4520-9D68-197752E070DE}">
      <dsp:nvSpPr>
        <dsp:cNvPr id="0" name=""/>
        <dsp:cNvSpPr/>
      </dsp:nvSpPr>
      <dsp:spPr>
        <a:xfrm>
          <a:off x="3469303" y="1942621"/>
          <a:ext cx="466095" cy="466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EA4B9F-62C6-4C90-80AD-109B18FB4A9B}">
      <dsp:nvSpPr>
        <dsp:cNvPr id="0" name=""/>
        <dsp:cNvSpPr/>
      </dsp:nvSpPr>
      <dsp:spPr>
        <a:xfrm>
          <a:off x="4168105" y="1773862"/>
          <a:ext cx="1894231" cy="803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endParaRPr lang="en-US" sz="1400" b="1" kern="1200" dirty="0">
            <a:solidFill>
              <a:schemeClr val="bg1"/>
            </a:solidFill>
          </a:endParaRPr>
        </a:p>
        <a:p>
          <a:pPr marL="0" lvl="0" indent="0" algn="l" defTabSz="622300">
            <a:lnSpc>
              <a:spcPct val="100000"/>
            </a:lnSpc>
            <a:spcBef>
              <a:spcPct val="0"/>
            </a:spcBef>
            <a:spcAft>
              <a:spcPct val="35000"/>
            </a:spcAft>
            <a:buNone/>
          </a:pPr>
          <a:endParaRPr lang="en-US" sz="1400" b="1" kern="1200" dirty="0">
            <a:solidFill>
              <a:schemeClr val="bg1"/>
            </a:solidFill>
          </a:endParaRPr>
        </a:p>
        <a:p>
          <a:pPr marL="0" lvl="0" indent="0" algn="l" defTabSz="622300">
            <a:lnSpc>
              <a:spcPct val="100000"/>
            </a:lnSpc>
            <a:spcBef>
              <a:spcPct val="0"/>
            </a:spcBef>
            <a:spcAft>
              <a:spcPct val="35000"/>
            </a:spcAft>
            <a:buNone/>
          </a:pPr>
          <a:endParaRPr lang="en-US" sz="1400" b="1" kern="1200" dirty="0">
            <a:solidFill>
              <a:schemeClr val="bg1"/>
            </a:solidFill>
          </a:endParaRPr>
        </a:p>
        <a:p>
          <a:pPr marL="0" lvl="0" indent="0" algn="l" defTabSz="622300">
            <a:lnSpc>
              <a:spcPct val="100000"/>
            </a:lnSpc>
            <a:spcBef>
              <a:spcPct val="0"/>
            </a:spcBef>
            <a:spcAft>
              <a:spcPct val="35000"/>
            </a:spcAft>
            <a:buNone/>
          </a:pPr>
          <a:r>
            <a:rPr lang="en-US" sz="1400" b="1" kern="1200" dirty="0">
              <a:solidFill>
                <a:schemeClr val="bg1"/>
              </a:solidFill>
            </a:rPr>
            <a:t>Backward Stepwise Selection: </a:t>
          </a:r>
        </a:p>
        <a:p>
          <a:pPr marL="0" lvl="0" indent="0" algn="l" defTabSz="622300">
            <a:lnSpc>
              <a:spcPct val="100000"/>
            </a:lnSpc>
            <a:spcBef>
              <a:spcPct val="0"/>
            </a:spcBef>
            <a:spcAft>
              <a:spcPct val="35000"/>
            </a:spcAft>
            <a:buNone/>
          </a:pPr>
          <a:r>
            <a:rPr lang="en-US" sz="1400" kern="1200" dirty="0">
              <a:solidFill>
                <a:schemeClr val="bg1"/>
              </a:solidFill>
            </a:rPr>
            <a:t>To improve the model's parsimonious nature, backward stepwise selection (step() function) was applied to eliminate less significant predictors, resulting in a refined model (</a:t>
          </a:r>
          <a:r>
            <a:rPr lang="en-US" sz="1400" kern="1200" dirty="0" err="1">
              <a:solidFill>
                <a:schemeClr val="bg1"/>
              </a:solidFill>
            </a:rPr>
            <a:t>bestLogReg</a:t>
          </a:r>
          <a:r>
            <a:rPr lang="en-US" sz="1400" kern="1200" dirty="0">
              <a:solidFill>
                <a:schemeClr val="bg1"/>
              </a:solidFill>
            </a:rPr>
            <a:t>) with an AIC of 2711.2. </a:t>
          </a:r>
        </a:p>
      </dsp:txBody>
      <dsp:txXfrm>
        <a:off x="4168105" y="1773862"/>
        <a:ext cx="1894231" cy="803613"/>
      </dsp:txXfrm>
    </dsp:sp>
    <dsp:sp modelId="{4C916A5E-F4AF-476C-A866-E30624822F2B}">
      <dsp:nvSpPr>
        <dsp:cNvPr id="0" name=""/>
        <dsp:cNvSpPr/>
      </dsp:nvSpPr>
      <dsp:spPr>
        <a:xfrm>
          <a:off x="6360095" y="1773862"/>
          <a:ext cx="803613" cy="803613"/>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ECF409B6-B96A-479C-B355-0C681C99044A}">
      <dsp:nvSpPr>
        <dsp:cNvPr id="0" name=""/>
        <dsp:cNvSpPr/>
      </dsp:nvSpPr>
      <dsp:spPr>
        <a:xfrm>
          <a:off x="6528873" y="1942621"/>
          <a:ext cx="466095" cy="4660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7ADE6-7834-481A-A90A-5B92D2115D31}">
      <dsp:nvSpPr>
        <dsp:cNvPr id="0" name=""/>
        <dsp:cNvSpPr/>
      </dsp:nvSpPr>
      <dsp:spPr>
        <a:xfrm>
          <a:off x="7314203" y="1547580"/>
          <a:ext cx="2419634" cy="803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endParaRPr lang="en-US" sz="1400" b="1" kern="1200" dirty="0">
            <a:solidFill>
              <a:schemeClr val="bg1"/>
            </a:solidFill>
          </a:endParaRPr>
        </a:p>
        <a:p>
          <a:pPr marL="0" lvl="0" indent="0" algn="l" defTabSz="622300">
            <a:lnSpc>
              <a:spcPct val="100000"/>
            </a:lnSpc>
            <a:spcBef>
              <a:spcPct val="0"/>
            </a:spcBef>
            <a:spcAft>
              <a:spcPct val="35000"/>
            </a:spcAft>
            <a:buNone/>
          </a:pPr>
          <a:endParaRPr lang="en-US" sz="1400" b="1" kern="1200" dirty="0">
            <a:solidFill>
              <a:schemeClr val="bg1"/>
            </a:solidFill>
          </a:endParaRPr>
        </a:p>
        <a:p>
          <a:pPr marL="0" lvl="0" indent="0" algn="l" defTabSz="622300">
            <a:lnSpc>
              <a:spcPct val="100000"/>
            </a:lnSpc>
            <a:spcBef>
              <a:spcPct val="0"/>
            </a:spcBef>
            <a:spcAft>
              <a:spcPct val="35000"/>
            </a:spcAft>
            <a:buNone/>
          </a:pPr>
          <a:r>
            <a:rPr lang="en-US" sz="1400" b="1" kern="1200" dirty="0">
              <a:solidFill>
                <a:schemeClr val="bg1"/>
              </a:solidFill>
            </a:rPr>
            <a:t>Final Model: </a:t>
          </a:r>
        </a:p>
        <a:p>
          <a:pPr marL="0" lvl="0" indent="0" algn="l" defTabSz="622300">
            <a:lnSpc>
              <a:spcPct val="100000"/>
            </a:lnSpc>
            <a:spcBef>
              <a:spcPct val="0"/>
            </a:spcBef>
            <a:spcAft>
              <a:spcPct val="35000"/>
            </a:spcAft>
            <a:buNone/>
          </a:pPr>
          <a:r>
            <a:rPr lang="en-US" sz="1400" kern="1200" dirty="0">
              <a:solidFill>
                <a:prstClr val="white"/>
              </a:solidFill>
              <a:latin typeface="Avenir Next LT Pro"/>
              <a:ea typeface="+mn-ea"/>
              <a:cs typeface="+mn-cs"/>
            </a:rPr>
            <a:t>use only significant variables to form  a </a:t>
          </a:r>
          <a:r>
            <a:rPr lang="en-US" sz="1400" kern="1200" dirty="0">
              <a:solidFill>
                <a:schemeClr val="bg1"/>
              </a:solidFill>
            </a:rPr>
            <a:t>new logistic regression model with a slightly higher AIC (3033.7), </a:t>
          </a:r>
        </a:p>
        <a:p>
          <a:pPr marL="0" lvl="0" indent="0" algn="l" defTabSz="622300">
            <a:lnSpc>
              <a:spcPct val="100000"/>
            </a:lnSpc>
            <a:spcBef>
              <a:spcPct val="0"/>
            </a:spcBef>
            <a:spcAft>
              <a:spcPct val="35000"/>
            </a:spcAft>
            <a:buNone/>
          </a:pPr>
          <a:r>
            <a:rPr lang="en-US" sz="1400" kern="1200" dirty="0">
              <a:solidFill>
                <a:schemeClr val="bg1"/>
              </a:solidFill>
            </a:rPr>
            <a:t>indicates a slightly less optimal fit compared to the previous model but focuses on computational efficiency.</a:t>
          </a:r>
        </a:p>
      </dsp:txBody>
      <dsp:txXfrm>
        <a:off x="7314203" y="1547580"/>
        <a:ext cx="2419634" cy="803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8E15A-9878-4285-8879-DD2AB83F1E7C}">
      <dsp:nvSpPr>
        <dsp:cNvPr id="0" name=""/>
        <dsp:cNvSpPr/>
      </dsp:nvSpPr>
      <dsp:spPr>
        <a:xfrm>
          <a:off x="0" y="531"/>
          <a:ext cx="8866453" cy="1242935"/>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B2C3E4EB-11C3-4C2F-A927-12076A237A5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253FC-BFC8-42ED-B9F6-904F8147E36A}">
      <dsp:nvSpPr>
        <dsp:cNvPr id="0" name=""/>
        <dsp:cNvSpPr/>
      </dsp:nvSpPr>
      <dsp:spPr>
        <a:xfrm>
          <a:off x="1435590" y="531"/>
          <a:ext cx="743086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b="1" kern="1200" dirty="0"/>
            <a:t>Complexity Parameter:  </a:t>
          </a:r>
          <a:r>
            <a:rPr lang="en-US" sz="1600" kern="1200" dirty="0"/>
            <a:t> A range of complexity parameter (cp) values were tried to keep  model simple without sacrificing predictive power. The optimal cp of 0.005 was chosen based on the lowest Root Mean Square Error (RMSE)</a:t>
          </a:r>
        </a:p>
      </dsp:txBody>
      <dsp:txXfrm>
        <a:off x="1435590" y="531"/>
        <a:ext cx="7430862" cy="1242935"/>
      </dsp:txXfrm>
    </dsp:sp>
    <dsp:sp modelId="{0020B260-16D4-4B97-8E8E-44194B4BC469}">
      <dsp:nvSpPr>
        <dsp:cNvPr id="0" name=""/>
        <dsp:cNvSpPr/>
      </dsp:nvSpPr>
      <dsp:spPr>
        <a:xfrm>
          <a:off x="0" y="1398771"/>
          <a:ext cx="8866453" cy="1242935"/>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BE50F5A7-44F6-48B7-991F-2941814497B0}">
      <dsp:nvSpPr>
        <dsp:cNvPr id="0" name=""/>
        <dsp:cNvSpPr/>
      </dsp:nvSpPr>
      <dsp:spPr>
        <a:xfrm>
          <a:off x="387630" y="161241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A8789-C450-4E66-AD26-E814C8A020F5}">
      <dsp:nvSpPr>
        <dsp:cNvPr id="0" name=""/>
        <dsp:cNvSpPr/>
      </dsp:nvSpPr>
      <dsp:spPr>
        <a:xfrm>
          <a:off x="1435590" y="1330857"/>
          <a:ext cx="743086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b="1" kern="1200" dirty="0"/>
            <a:t>Tree Pruning</a:t>
          </a:r>
          <a:r>
            <a:rPr lang="en-US" sz="1600" kern="1200" dirty="0"/>
            <a:t>:  Used min-split = 10 and min-bucket = 5. These parameters enforce minimum requirements for node splits and final node sizes</a:t>
          </a:r>
        </a:p>
      </dsp:txBody>
      <dsp:txXfrm>
        <a:off x="1435590" y="1330857"/>
        <a:ext cx="7430862" cy="1242935"/>
      </dsp:txXfrm>
    </dsp:sp>
    <dsp:sp modelId="{DD97F6CF-DB6A-4BBE-BD65-1EAE7295A971}">
      <dsp:nvSpPr>
        <dsp:cNvPr id="0" name=""/>
        <dsp:cNvSpPr/>
      </dsp:nvSpPr>
      <dsp:spPr>
        <a:xfrm>
          <a:off x="0" y="2833778"/>
          <a:ext cx="8866453" cy="1242935"/>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BFD74FB9-12C6-42E6-8632-B28FE704004E}">
      <dsp:nvSpPr>
        <dsp:cNvPr id="0" name=""/>
        <dsp:cNvSpPr/>
      </dsp:nvSpPr>
      <dsp:spPr>
        <a:xfrm>
          <a:off x="387630" y="3039393"/>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576B17-207E-47BE-A4B6-67FA3C87FA7F}">
      <dsp:nvSpPr>
        <dsp:cNvPr id="0" name=""/>
        <dsp:cNvSpPr/>
      </dsp:nvSpPr>
      <dsp:spPr>
        <a:xfrm>
          <a:off x="1435590" y="2834698"/>
          <a:ext cx="743086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b="1" kern="1200" dirty="0"/>
            <a:t>Cross-Validation :</a:t>
          </a:r>
          <a:r>
            <a:rPr lang="en-US" sz="1600" kern="1200" dirty="0"/>
            <a:t>. Cross-validation within caret’s training process ensures that the chosen model generalizes well to unseen data, reducing the chance of overfitting.</a:t>
          </a:r>
        </a:p>
      </dsp:txBody>
      <dsp:txXfrm>
        <a:off x="1435590" y="2834698"/>
        <a:ext cx="7430862"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492C9-4A4A-4B21-B01F-3ED042F621E7}">
      <dsp:nvSpPr>
        <dsp:cNvPr id="0" name=""/>
        <dsp:cNvSpPr/>
      </dsp:nvSpPr>
      <dsp:spPr>
        <a:xfrm>
          <a:off x="1367373" y="635894"/>
          <a:ext cx="580605" cy="580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03AB7E-132F-4C06-9958-2F9EBA69945E}">
      <dsp:nvSpPr>
        <dsp:cNvPr id="0" name=""/>
        <dsp:cNvSpPr/>
      </dsp:nvSpPr>
      <dsp:spPr>
        <a:xfrm>
          <a:off x="0" y="1419545"/>
          <a:ext cx="3351564" cy="1034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solidFill>
                <a:schemeClr val="bg1"/>
              </a:solidFill>
            </a:rPr>
            <a:t>Identifying Overfitting</a:t>
          </a:r>
          <a:r>
            <a:rPr lang="en-US" sz="1400" kern="1200" dirty="0">
              <a:solidFill>
                <a:schemeClr val="bg1"/>
              </a:solidFill>
            </a:rPr>
            <a:t>: The initial model, with 100 trees and an </a:t>
          </a:r>
          <a:r>
            <a:rPr lang="en-US" sz="1400" kern="1200" dirty="0" err="1">
              <a:solidFill>
                <a:schemeClr val="bg1"/>
              </a:solidFill>
            </a:rPr>
            <a:t>mtry</a:t>
          </a:r>
          <a:r>
            <a:rPr lang="en-US" sz="1400" kern="1200" dirty="0">
              <a:solidFill>
                <a:schemeClr val="bg1"/>
              </a:solidFill>
            </a:rPr>
            <a:t> of 10, yielded overly high accuracy, signaling overfitting. This prompted a need to simplify the model to enhance generalization.</a:t>
          </a:r>
        </a:p>
      </dsp:txBody>
      <dsp:txXfrm>
        <a:off x="0" y="1419545"/>
        <a:ext cx="3351564" cy="1034728"/>
      </dsp:txXfrm>
    </dsp:sp>
    <dsp:sp modelId="{C8F9FDBF-AE60-49A3-AFC4-47AF4A171A8B}">
      <dsp:nvSpPr>
        <dsp:cNvPr id="0" name=""/>
        <dsp:cNvSpPr/>
      </dsp:nvSpPr>
      <dsp:spPr>
        <a:xfrm>
          <a:off x="4694212" y="607607"/>
          <a:ext cx="580605" cy="580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17D4F-76B3-4036-AA1A-B412B0026854}">
      <dsp:nvSpPr>
        <dsp:cNvPr id="0" name=""/>
        <dsp:cNvSpPr/>
      </dsp:nvSpPr>
      <dsp:spPr>
        <a:xfrm>
          <a:off x="3550232" y="1420228"/>
          <a:ext cx="3077234" cy="1034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solidFill>
                <a:schemeClr val="bg1"/>
              </a:solidFill>
            </a:rPr>
            <a:t>Reducing Model Complexity</a:t>
          </a:r>
          <a:r>
            <a:rPr lang="en-US" sz="1400" kern="1200" dirty="0">
              <a:solidFill>
                <a:schemeClr val="bg1"/>
              </a:solidFill>
            </a:rPr>
            <a:t>: Through a series of iterations, adjusted the model to use only 50 trees and lowered </a:t>
          </a:r>
          <a:r>
            <a:rPr lang="en-US" sz="1400" kern="1200" dirty="0" err="1">
              <a:solidFill>
                <a:schemeClr val="bg1"/>
              </a:solidFill>
            </a:rPr>
            <a:t>mtry</a:t>
          </a:r>
          <a:r>
            <a:rPr lang="en-US" sz="1400" kern="1200" dirty="0">
              <a:solidFill>
                <a:schemeClr val="bg1"/>
              </a:solidFill>
            </a:rPr>
            <a:t> to 5, ensuring fewer features at each split. These changes made the model less dependent on specific data points, improving its robustness.</a:t>
          </a:r>
        </a:p>
      </dsp:txBody>
      <dsp:txXfrm>
        <a:off x="3550232" y="1420228"/>
        <a:ext cx="3077234" cy="1034728"/>
      </dsp:txXfrm>
    </dsp:sp>
    <dsp:sp modelId="{183D79DE-DFDE-4F1B-BB66-40B7AA41704E}">
      <dsp:nvSpPr>
        <dsp:cNvPr id="0" name=""/>
        <dsp:cNvSpPr/>
      </dsp:nvSpPr>
      <dsp:spPr>
        <a:xfrm>
          <a:off x="8395644" y="558853"/>
          <a:ext cx="580605" cy="58060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67BCE0-DC98-45DC-99FF-3920E2B1A722}">
      <dsp:nvSpPr>
        <dsp:cNvPr id="0" name=""/>
        <dsp:cNvSpPr/>
      </dsp:nvSpPr>
      <dsp:spPr>
        <a:xfrm>
          <a:off x="7125032" y="1440343"/>
          <a:ext cx="3121838" cy="1034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solidFill>
                <a:schemeClr val="bg1"/>
              </a:solidFill>
            </a:rPr>
            <a:t>Evaluating Feature Importance</a:t>
          </a:r>
          <a:r>
            <a:rPr lang="en-US" sz="1400" kern="1200" dirty="0">
              <a:solidFill>
                <a:schemeClr val="bg1"/>
              </a:solidFill>
            </a:rPr>
            <a:t>: By examining and plotting the top 20 influential features, we identified the key variables driving predictions. This approach enabled us to simplify the model further by focusing on essential features, achieving interpretability and reducing overengineering.</a:t>
          </a:r>
        </a:p>
      </dsp:txBody>
      <dsp:txXfrm>
        <a:off x="7125032" y="1440343"/>
        <a:ext cx="3121838" cy="1034728"/>
      </dsp:txXfrm>
    </dsp:sp>
    <dsp:sp modelId="{24AAB199-1776-474D-A3D8-3543856EFB6B}">
      <dsp:nvSpPr>
        <dsp:cNvPr id="0" name=""/>
        <dsp:cNvSpPr/>
      </dsp:nvSpPr>
      <dsp:spPr>
        <a:xfrm>
          <a:off x="1298620" y="3887828"/>
          <a:ext cx="580605" cy="5806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C99C9C-507B-4A91-B7D2-BBBE4036FB00}">
      <dsp:nvSpPr>
        <dsp:cNvPr id="0" name=""/>
        <dsp:cNvSpPr/>
      </dsp:nvSpPr>
      <dsp:spPr>
        <a:xfrm>
          <a:off x="2088493" y="3695559"/>
          <a:ext cx="6146341" cy="1034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rPr>
            <a:t>These steps ensured a model that avoids overfitting while preserving predictive power and clarity. However, based on results seen the model is still overengineered to an extent given the drop in accuracy against validation set. Hence, we can conclude that there is still room for improvement based on parameter tuning.</a:t>
          </a:r>
        </a:p>
      </dsp:txBody>
      <dsp:txXfrm>
        <a:off x="2088493" y="3695559"/>
        <a:ext cx="6146341" cy="10347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C8280-DB0E-41A0-8356-986EBCB8BB5D}">
      <dsp:nvSpPr>
        <dsp:cNvPr id="0" name=""/>
        <dsp:cNvSpPr/>
      </dsp:nvSpPr>
      <dsp:spPr>
        <a:xfrm>
          <a:off x="339690" y="1108484"/>
          <a:ext cx="927426" cy="927426"/>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969E8457-DCD0-415A-9B6B-F1A7EAD2670D}">
      <dsp:nvSpPr>
        <dsp:cNvPr id="0" name=""/>
        <dsp:cNvSpPr/>
      </dsp:nvSpPr>
      <dsp:spPr>
        <a:xfrm>
          <a:off x="534450" y="1303244"/>
          <a:ext cx="537907" cy="5379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CF58D-C2EF-439A-A9BD-B94903497F28}">
      <dsp:nvSpPr>
        <dsp:cNvPr id="0" name=""/>
        <dsp:cNvSpPr/>
      </dsp:nvSpPr>
      <dsp:spPr>
        <a:xfrm>
          <a:off x="1465851" y="1108484"/>
          <a:ext cx="2186077" cy="927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Best Model</a:t>
          </a:r>
        </a:p>
      </dsp:txBody>
      <dsp:txXfrm>
        <a:off x="1465851" y="1108484"/>
        <a:ext cx="2186077" cy="927426"/>
      </dsp:txXfrm>
    </dsp:sp>
    <dsp:sp modelId="{CA2B7DA0-28C0-46E4-B76E-C7943EC37228}">
      <dsp:nvSpPr>
        <dsp:cNvPr id="0" name=""/>
        <dsp:cNvSpPr/>
      </dsp:nvSpPr>
      <dsp:spPr>
        <a:xfrm>
          <a:off x="4032837" y="1108484"/>
          <a:ext cx="927426" cy="927426"/>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EE2A513E-B71E-4DA9-B412-BA3805092F8A}">
      <dsp:nvSpPr>
        <dsp:cNvPr id="0" name=""/>
        <dsp:cNvSpPr/>
      </dsp:nvSpPr>
      <dsp:spPr>
        <a:xfrm>
          <a:off x="4227597" y="1303244"/>
          <a:ext cx="537907" cy="5379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2AA74B-A9C8-4975-90FF-54F18BF0319E}">
      <dsp:nvSpPr>
        <dsp:cNvPr id="0" name=""/>
        <dsp:cNvSpPr/>
      </dsp:nvSpPr>
      <dsp:spPr>
        <a:xfrm>
          <a:off x="5158998" y="1108484"/>
          <a:ext cx="2186077" cy="927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How to Apply to Prospective Customers </a:t>
          </a:r>
        </a:p>
      </dsp:txBody>
      <dsp:txXfrm>
        <a:off x="5158998" y="1108484"/>
        <a:ext cx="2186077" cy="927426"/>
      </dsp:txXfrm>
    </dsp:sp>
    <dsp:sp modelId="{61447CE5-704E-4C53-88E2-4427D94C5C8E}">
      <dsp:nvSpPr>
        <dsp:cNvPr id="0" name=""/>
        <dsp:cNvSpPr/>
      </dsp:nvSpPr>
      <dsp:spPr>
        <a:xfrm>
          <a:off x="7725984" y="1108484"/>
          <a:ext cx="927426" cy="927426"/>
        </a:xfrm>
        <a:prstGeom prst="ellipse">
          <a:avLst/>
        </a:prstGeom>
        <a:solidFill>
          <a:schemeClr val="bg1"/>
        </a:solidFill>
        <a:ln>
          <a:noFill/>
        </a:ln>
        <a:effectLst/>
      </dsp:spPr>
      <dsp:style>
        <a:lnRef idx="0">
          <a:scrgbClr r="0" g="0" b="0"/>
        </a:lnRef>
        <a:fillRef idx="1">
          <a:scrgbClr r="0" g="0" b="0"/>
        </a:fillRef>
        <a:effectRef idx="0">
          <a:scrgbClr r="0" g="0" b="0"/>
        </a:effectRef>
        <a:fontRef idx="minor"/>
      </dsp:style>
    </dsp:sp>
    <dsp:sp modelId="{601C5EF1-4F3E-40BC-8C33-3E965C66CE9C}">
      <dsp:nvSpPr>
        <dsp:cNvPr id="0" name=""/>
        <dsp:cNvSpPr/>
      </dsp:nvSpPr>
      <dsp:spPr>
        <a:xfrm>
          <a:off x="7920743" y="1303244"/>
          <a:ext cx="537907" cy="5379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9A7689-0E2E-4B28-8364-40D38C65883D}">
      <dsp:nvSpPr>
        <dsp:cNvPr id="0" name=""/>
        <dsp:cNvSpPr/>
      </dsp:nvSpPr>
      <dsp:spPr>
        <a:xfrm>
          <a:off x="8852145" y="1108484"/>
          <a:ext cx="2186077" cy="927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Next Steps</a:t>
          </a:r>
        </a:p>
      </dsp:txBody>
      <dsp:txXfrm>
        <a:off x="8852145" y="1108484"/>
        <a:ext cx="2186077" cy="92742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2AB24-F982-9845-9C0C-FEECA65EEF66}" type="datetimeFigureOut">
              <a:rPr lang="en-US" smtClean="0"/>
              <a:t>11/11/24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1F688-DBC6-154F-8044-B5985B70EFCF}" type="slidenum">
              <a:rPr lang="en-US" smtClean="0"/>
              <a:t>‹#›</a:t>
            </a:fld>
            <a:endParaRPr lang="en-US"/>
          </a:p>
        </p:txBody>
      </p:sp>
    </p:spTree>
    <p:extLst>
      <p:ext uri="{BB962C8B-B14F-4D97-AF65-F5344CB8AC3E}">
        <p14:creationId xmlns:p14="http://schemas.microsoft.com/office/powerpoint/2010/main" val="2899743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presentation on Customer Propensity model which involves analytics and model development for marketing campaign </a:t>
            </a:r>
            <a:r>
              <a:rPr lang="en-US" dirty="0" err="1"/>
              <a:t>desing</a:t>
            </a:r>
            <a:endParaRPr lang="en-US" dirty="0"/>
          </a:p>
        </p:txBody>
      </p:sp>
      <p:sp>
        <p:nvSpPr>
          <p:cNvPr id="4" name="Slide Number Placeholder 3"/>
          <p:cNvSpPr>
            <a:spLocks noGrp="1"/>
          </p:cNvSpPr>
          <p:nvPr>
            <p:ph type="sldNum" sz="quarter" idx="5"/>
          </p:nvPr>
        </p:nvSpPr>
        <p:spPr/>
        <p:txBody>
          <a:bodyPr/>
          <a:lstStyle/>
          <a:p>
            <a:fld id="{B541F688-DBC6-154F-8044-B5985B70EFCF}" type="slidenum">
              <a:rPr lang="en-US" smtClean="0"/>
              <a:t>1</a:t>
            </a:fld>
            <a:endParaRPr lang="en-US"/>
          </a:p>
        </p:txBody>
      </p:sp>
    </p:spTree>
    <p:extLst>
      <p:ext uri="{BB962C8B-B14F-4D97-AF65-F5344CB8AC3E}">
        <p14:creationId xmlns:p14="http://schemas.microsoft.com/office/powerpoint/2010/main" val="3041366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typical problem was overfitting with various parameters, so </a:t>
            </a:r>
            <a:r>
              <a:rPr lang="en-US" dirty="0" err="1"/>
              <a:t>i</a:t>
            </a:r>
            <a:r>
              <a:rPr lang="en-US" dirty="0"/>
              <a:t> decided to reduce complexity without loosing accuracy with </a:t>
            </a:r>
            <a:r>
              <a:rPr lang="en-US" dirty="0" err="1"/>
              <a:t>ntree</a:t>
            </a:r>
            <a:r>
              <a:rPr lang="en-US" dirty="0"/>
              <a:t>= 50  and </a:t>
            </a:r>
            <a:r>
              <a:rPr lang="en-US" dirty="0" err="1"/>
              <a:t>mtry</a:t>
            </a:r>
            <a:r>
              <a:rPr lang="en-US" dirty="0"/>
              <a:t> =5  We also plotted the top 20 most influential variables on a graph. </a:t>
            </a:r>
          </a:p>
          <a:p>
            <a:endParaRPr lang="en-US" dirty="0"/>
          </a:p>
          <a:p>
            <a:endParaRPr lang="en-US" dirty="0"/>
          </a:p>
        </p:txBody>
      </p:sp>
      <p:sp>
        <p:nvSpPr>
          <p:cNvPr id="4" name="Slide Number Placeholder 3"/>
          <p:cNvSpPr>
            <a:spLocks noGrp="1"/>
          </p:cNvSpPr>
          <p:nvPr>
            <p:ph type="sldNum" sz="quarter" idx="5"/>
          </p:nvPr>
        </p:nvSpPr>
        <p:spPr/>
        <p:txBody>
          <a:bodyPr/>
          <a:lstStyle/>
          <a:p>
            <a:fld id="{B541F688-DBC6-154F-8044-B5985B70EFCF}" type="slidenum">
              <a:rPr lang="en-US" smtClean="0"/>
              <a:t>10</a:t>
            </a:fld>
            <a:endParaRPr lang="en-US"/>
          </a:p>
        </p:txBody>
      </p:sp>
    </p:spTree>
    <p:extLst>
      <p:ext uri="{BB962C8B-B14F-4D97-AF65-F5344CB8AC3E}">
        <p14:creationId xmlns:p14="http://schemas.microsoft.com/office/powerpoint/2010/main" val="3451869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training set shows high levels of accuracy the model showed a noticeable drop in performance when it moved to </a:t>
            </a:r>
            <a:r>
              <a:rPr lang="en-US" dirty="0" err="1"/>
              <a:t>validaiton</a:t>
            </a:r>
            <a:r>
              <a:rPr lang="en-US" dirty="0"/>
              <a:t> set. thus indicating there was some overfitting and hence again there is opportunity for optimization although in an overall sense the model still shows above 80% accuracy on both data set which means it holds alright.</a:t>
            </a:r>
          </a:p>
        </p:txBody>
      </p:sp>
      <p:sp>
        <p:nvSpPr>
          <p:cNvPr id="4" name="Slide Number Placeholder 3"/>
          <p:cNvSpPr>
            <a:spLocks noGrp="1"/>
          </p:cNvSpPr>
          <p:nvPr>
            <p:ph type="sldNum" sz="quarter" idx="5"/>
          </p:nvPr>
        </p:nvSpPr>
        <p:spPr/>
        <p:txBody>
          <a:bodyPr/>
          <a:lstStyle/>
          <a:p>
            <a:fld id="{B541F688-DBC6-154F-8044-B5985B70EFCF}" type="slidenum">
              <a:rPr lang="en-US" smtClean="0"/>
              <a:t>11</a:t>
            </a:fld>
            <a:endParaRPr lang="en-US"/>
          </a:p>
        </p:txBody>
      </p:sp>
    </p:spTree>
    <p:extLst>
      <p:ext uri="{BB962C8B-B14F-4D97-AF65-F5344CB8AC3E}">
        <p14:creationId xmlns:p14="http://schemas.microsoft.com/office/powerpoint/2010/main" val="1089662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shortcomings of each model an approach to combine results from all three and average the probabilities was used to identify the top 100 customers</a:t>
            </a:r>
          </a:p>
          <a:p>
            <a:endParaRPr lang="en-US" dirty="0"/>
          </a:p>
          <a:p>
            <a:r>
              <a:rPr lang="en-US" dirty="0"/>
              <a:t>In terms of insights Past Outcome being </a:t>
            </a:r>
            <a:r>
              <a:rPr lang="en-US" dirty="0" err="1"/>
              <a:t>success,Recent</a:t>
            </a:r>
            <a:r>
              <a:rPr lang="en-US" dirty="0"/>
              <a:t> </a:t>
            </a:r>
            <a:r>
              <a:rPr lang="en-US" dirty="0" err="1"/>
              <a:t>Blance</a:t>
            </a:r>
            <a:r>
              <a:rPr lang="en-US" dirty="0"/>
              <a:t> being above 100 , call duration being above 200 and No </a:t>
            </a:r>
            <a:r>
              <a:rPr lang="en-US" dirty="0" err="1"/>
              <a:t>Carloan</a:t>
            </a:r>
            <a:r>
              <a:rPr lang="en-US" dirty="0"/>
              <a:t> all shows strong likelihood of customer accepting the marketing offer</a:t>
            </a:r>
          </a:p>
        </p:txBody>
      </p:sp>
      <p:sp>
        <p:nvSpPr>
          <p:cNvPr id="4" name="Slide Number Placeholder 3"/>
          <p:cNvSpPr>
            <a:spLocks noGrp="1"/>
          </p:cNvSpPr>
          <p:nvPr>
            <p:ph type="sldNum" sz="quarter" idx="5"/>
          </p:nvPr>
        </p:nvSpPr>
        <p:spPr/>
        <p:txBody>
          <a:bodyPr/>
          <a:lstStyle/>
          <a:p>
            <a:fld id="{B541F688-DBC6-154F-8044-B5985B70EFCF}" type="slidenum">
              <a:rPr lang="en-US" smtClean="0"/>
              <a:t>12</a:t>
            </a:fld>
            <a:endParaRPr lang="en-US"/>
          </a:p>
        </p:txBody>
      </p:sp>
    </p:spTree>
    <p:extLst>
      <p:ext uri="{BB962C8B-B14F-4D97-AF65-F5344CB8AC3E}">
        <p14:creationId xmlns:p14="http://schemas.microsoft.com/office/powerpoint/2010/main" val="2576762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thoughts then, Ensemble would be the best model as it covers the average from many voters </a:t>
            </a:r>
          </a:p>
          <a:p>
            <a:endParaRPr lang="en-US" dirty="0"/>
          </a:p>
          <a:p>
            <a:r>
              <a:rPr lang="en-US" dirty="0"/>
              <a:t>The ensemble method could be applied on prospective customers to identify new leads for marking campaigns</a:t>
            </a:r>
          </a:p>
          <a:p>
            <a:endParaRPr lang="en-US" dirty="0"/>
          </a:p>
          <a:p>
            <a:r>
              <a:rPr lang="en-US" dirty="0" err="1"/>
              <a:t>Laslty</a:t>
            </a:r>
            <a:r>
              <a:rPr lang="en-US" dirty="0"/>
              <a:t> there is always room for improvement which could range from of addition of more relevant input data to iterative model tuning to stay relevant to evolving trends</a:t>
            </a:r>
          </a:p>
        </p:txBody>
      </p:sp>
      <p:sp>
        <p:nvSpPr>
          <p:cNvPr id="4" name="Slide Number Placeholder 3"/>
          <p:cNvSpPr>
            <a:spLocks noGrp="1"/>
          </p:cNvSpPr>
          <p:nvPr>
            <p:ph type="sldNum" sz="quarter" idx="5"/>
          </p:nvPr>
        </p:nvSpPr>
        <p:spPr/>
        <p:txBody>
          <a:bodyPr/>
          <a:lstStyle/>
          <a:p>
            <a:fld id="{B541F688-DBC6-154F-8044-B5985B70EFCF}" type="slidenum">
              <a:rPr lang="en-US" smtClean="0"/>
              <a:t>13</a:t>
            </a:fld>
            <a:endParaRPr lang="en-US"/>
          </a:p>
        </p:txBody>
      </p:sp>
    </p:spTree>
    <p:extLst>
      <p:ext uri="{BB962C8B-B14F-4D97-AF65-F5344CB8AC3E}">
        <p14:creationId xmlns:p14="http://schemas.microsoft.com/office/powerpoint/2010/main" val="2844839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all the audience for your time on this presentation</a:t>
            </a:r>
          </a:p>
        </p:txBody>
      </p:sp>
      <p:sp>
        <p:nvSpPr>
          <p:cNvPr id="4" name="Slide Number Placeholder 3"/>
          <p:cNvSpPr>
            <a:spLocks noGrp="1"/>
          </p:cNvSpPr>
          <p:nvPr>
            <p:ph type="sldNum" sz="quarter" idx="5"/>
          </p:nvPr>
        </p:nvSpPr>
        <p:spPr/>
        <p:txBody>
          <a:bodyPr/>
          <a:lstStyle/>
          <a:p>
            <a:fld id="{B541F688-DBC6-154F-8044-B5985B70EFCF}" type="slidenum">
              <a:rPr lang="en-US" smtClean="0"/>
              <a:t>14</a:t>
            </a:fld>
            <a:endParaRPr lang="en-US"/>
          </a:p>
        </p:txBody>
      </p:sp>
    </p:spTree>
    <p:extLst>
      <p:ext uri="{BB962C8B-B14F-4D97-AF65-F5344CB8AC3E}">
        <p14:creationId xmlns:p14="http://schemas.microsoft.com/office/powerpoint/2010/main" val="2914150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includes creation of a parsimonious model that identifies the top 100 prospects / customers of bank who should be targeted with campaign of a new product and then to provide insights on target profiles</a:t>
            </a:r>
          </a:p>
        </p:txBody>
      </p:sp>
      <p:sp>
        <p:nvSpPr>
          <p:cNvPr id="4" name="Slide Number Placeholder 3"/>
          <p:cNvSpPr>
            <a:spLocks noGrp="1"/>
          </p:cNvSpPr>
          <p:nvPr>
            <p:ph type="sldNum" sz="quarter" idx="5"/>
          </p:nvPr>
        </p:nvSpPr>
        <p:spPr/>
        <p:txBody>
          <a:bodyPr/>
          <a:lstStyle/>
          <a:p>
            <a:fld id="{B541F688-DBC6-154F-8044-B5985B70EFCF}" type="slidenum">
              <a:rPr lang="en-US" smtClean="0"/>
              <a:t>2</a:t>
            </a:fld>
            <a:endParaRPr lang="en-US"/>
          </a:p>
        </p:txBody>
      </p:sp>
    </p:spTree>
    <p:extLst>
      <p:ext uri="{BB962C8B-B14F-4D97-AF65-F5344CB8AC3E}">
        <p14:creationId xmlns:p14="http://schemas.microsoft.com/office/powerpoint/2010/main" val="116935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Set available for the research team includes several attributes from both internal and external sources. This includes customer marketing results, household data about credit, vehicles among other demographic info</a:t>
            </a:r>
          </a:p>
          <a:p>
            <a:endParaRPr lang="en-US" dirty="0"/>
          </a:p>
          <a:p>
            <a:r>
              <a:rPr lang="en-US" dirty="0"/>
              <a:t>Approach taken was to combine all data sets using common identifier and analyze the variables to distinguish continuous variables from categorical. table summarizes this info</a:t>
            </a:r>
          </a:p>
        </p:txBody>
      </p:sp>
      <p:sp>
        <p:nvSpPr>
          <p:cNvPr id="4" name="Slide Number Placeholder 3"/>
          <p:cNvSpPr>
            <a:spLocks noGrp="1"/>
          </p:cNvSpPr>
          <p:nvPr>
            <p:ph type="sldNum" sz="quarter" idx="5"/>
          </p:nvPr>
        </p:nvSpPr>
        <p:spPr/>
        <p:txBody>
          <a:bodyPr/>
          <a:lstStyle/>
          <a:p>
            <a:fld id="{B541F688-DBC6-154F-8044-B5985B70EFCF}" type="slidenum">
              <a:rPr lang="en-US" smtClean="0"/>
              <a:t>3</a:t>
            </a:fld>
            <a:endParaRPr lang="en-US"/>
          </a:p>
        </p:txBody>
      </p:sp>
    </p:spTree>
    <p:extLst>
      <p:ext uri="{BB962C8B-B14F-4D97-AF65-F5344CB8AC3E}">
        <p14:creationId xmlns:p14="http://schemas.microsoft.com/office/powerpoint/2010/main" val="60445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terms of some choices made, Target variable is offer acceptance which could be modeled as a binary variable </a:t>
            </a:r>
          </a:p>
          <a:p>
            <a:endParaRPr lang="en-US" dirty="0"/>
          </a:p>
          <a:p>
            <a:r>
              <a:rPr lang="en-US" dirty="0"/>
              <a:t>From input variable initial exam we can exclude some duplicates variables and categorical variables which have high cardinality and also derive some variables like duration from call data.</a:t>
            </a:r>
          </a:p>
          <a:p>
            <a:endParaRPr lang="en-US" dirty="0"/>
          </a:p>
          <a:p>
            <a:r>
              <a:rPr lang="en-US" dirty="0"/>
              <a:t>Data was first </a:t>
            </a:r>
            <a:r>
              <a:rPr lang="en-US" dirty="0" err="1"/>
              <a:t>parititioned</a:t>
            </a:r>
            <a:r>
              <a:rPr lang="en-US" dirty="0"/>
              <a:t> then preprocessed. </a:t>
            </a:r>
          </a:p>
          <a:p>
            <a:endParaRPr lang="en-US" dirty="0"/>
          </a:p>
          <a:p>
            <a:r>
              <a:rPr lang="en-US" dirty="0"/>
              <a:t>Finally given this is a binary </a:t>
            </a:r>
            <a:r>
              <a:rPr lang="en-US" dirty="0" err="1"/>
              <a:t>classificaiton</a:t>
            </a:r>
            <a:r>
              <a:rPr lang="en-US" dirty="0"/>
              <a:t> model ask, Log Reg, D tree and RF methods were chosen to model it.</a:t>
            </a:r>
          </a:p>
          <a:p>
            <a:endParaRPr lang="en-US" dirty="0"/>
          </a:p>
          <a:p>
            <a:endParaRPr lang="en-US" dirty="0"/>
          </a:p>
        </p:txBody>
      </p:sp>
      <p:sp>
        <p:nvSpPr>
          <p:cNvPr id="4" name="Slide Number Placeholder 3"/>
          <p:cNvSpPr>
            <a:spLocks noGrp="1"/>
          </p:cNvSpPr>
          <p:nvPr>
            <p:ph type="sldNum" sz="quarter" idx="5"/>
          </p:nvPr>
        </p:nvSpPr>
        <p:spPr/>
        <p:txBody>
          <a:bodyPr/>
          <a:lstStyle/>
          <a:p>
            <a:fld id="{B541F688-DBC6-154F-8044-B5985B70EFCF}" type="slidenum">
              <a:rPr lang="en-US" smtClean="0"/>
              <a:t>4</a:t>
            </a:fld>
            <a:endParaRPr lang="en-US"/>
          </a:p>
        </p:txBody>
      </p:sp>
    </p:spTree>
    <p:extLst>
      <p:ext uri="{BB962C8B-B14F-4D97-AF65-F5344CB8AC3E}">
        <p14:creationId xmlns:p14="http://schemas.microsoft.com/office/powerpoint/2010/main" val="758519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approaches to eliminate multicollinearity in the model is to review correlation matrix / heatmap, and the input variables left from previous stage show weak </a:t>
            </a:r>
            <a:r>
              <a:rPr lang="en-US" dirty="0" err="1"/>
              <a:t>correleation</a:t>
            </a:r>
            <a:r>
              <a:rPr lang="en-US" dirty="0"/>
              <a:t> thus ruling out multi collinearity between left input variables in this </a:t>
            </a:r>
            <a:r>
              <a:rPr lang="en-US" dirty="0" err="1"/>
              <a:t>excercise</a:t>
            </a:r>
            <a:endParaRPr lang="en-US" dirty="0"/>
          </a:p>
        </p:txBody>
      </p:sp>
      <p:sp>
        <p:nvSpPr>
          <p:cNvPr id="4" name="Slide Number Placeholder 3"/>
          <p:cNvSpPr>
            <a:spLocks noGrp="1"/>
          </p:cNvSpPr>
          <p:nvPr>
            <p:ph type="sldNum" sz="quarter" idx="5"/>
          </p:nvPr>
        </p:nvSpPr>
        <p:spPr/>
        <p:txBody>
          <a:bodyPr/>
          <a:lstStyle/>
          <a:p>
            <a:fld id="{B541F688-DBC6-154F-8044-B5985B70EFCF}" type="slidenum">
              <a:rPr lang="en-US" smtClean="0"/>
              <a:t>5</a:t>
            </a:fld>
            <a:endParaRPr lang="en-US"/>
          </a:p>
        </p:txBody>
      </p:sp>
    </p:spTree>
    <p:extLst>
      <p:ext uri="{BB962C8B-B14F-4D97-AF65-F5344CB8AC3E}">
        <p14:creationId xmlns:p14="http://schemas.microsoft.com/office/powerpoint/2010/main" val="3349153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logistic regression steps performed were initial regression on which backwards stepwise selection process was applied to further optimize and chose a final model which was more parsimonious by the inclusion of only relevant variables without any </a:t>
            </a:r>
            <a:r>
              <a:rPr lang="en-US" dirty="0" err="1"/>
              <a:t>signifiicant</a:t>
            </a:r>
            <a:r>
              <a:rPr lang="en-US" dirty="0"/>
              <a:t> drop in accuracy. </a:t>
            </a:r>
          </a:p>
        </p:txBody>
      </p:sp>
      <p:sp>
        <p:nvSpPr>
          <p:cNvPr id="4" name="Slide Number Placeholder 3"/>
          <p:cNvSpPr>
            <a:spLocks noGrp="1"/>
          </p:cNvSpPr>
          <p:nvPr>
            <p:ph type="sldNum" sz="quarter" idx="5"/>
          </p:nvPr>
        </p:nvSpPr>
        <p:spPr/>
        <p:txBody>
          <a:bodyPr/>
          <a:lstStyle/>
          <a:p>
            <a:fld id="{B541F688-DBC6-154F-8044-B5985B70EFCF}" type="slidenum">
              <a:rPr lang="en-US" smtClean="0"/>
              <a:t>6</a:t>
            </a:fld>
            <a:endParaRPr lang="en-US"/>
          </a:p>
        </p:txBody>
      </p:sp>
    </p:spTree>
    <p:extLst>
      <p:ext uri="{BB962C8B-B14F-4D97-AF65-F5344CB8AC3E}">
        <p14:creationId xmlns:p14="http://schemas.microsoft.com/office/powerpoint/2010/main" val="576319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clearly show a good accuracy and a strong F1 score. However specificity could still be improved on this model since false positives could have significant impact o the objective, its worth keeping an eye on improving specificity</a:t>
            </a:r>
          </a:p>
          <a:p>
            <a:endParaRPr lang="en-US" dirty="0"/>
          </a:p>
        </p:txBody>
      </p:sp>
      <p:sp>
        <p:nvSpPr>
          <p:cNvPr id="4" name="Slide Number Placeholder 3"/>
          <p:cNvSpPr>
            <a:spLocks noGrp="1"/>
          </p:cNvSpPr>
          <p:nvPr>
            <p:ph type="sldNum" sz="quarter" idx="5"/>
          </p:nvPr>
        </p:nvSpPr>
        <p:spPr/>
        <p:txBody>
          <a:bodyPr/>
          <a:lstStyle/>
          <a:p>
            <a:fld id="{B541F688-DBC6-154F-8044-B5985B70EFCF}" type="slidenum">
              <a:rPr lang="en-US" smtClean="0"/>
              <a:t>7</a:t>
            </a:fld>
            <a:endParaRPr lang="en-US"/>
          </a:p>
        </p:txBody>
      </p:sp>
    </p:spTree>
    <p:extLst>
      <p:ext uri="{BB962C8B-B14F-4D97-AF65-F5344CB8AC3E}">
        <p14:creationId xmlns:p14="http://schemas.microsoft.com/office/powerpoint/2010/main" val="2411835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next model which is classification tree, here we played with a few cp values to identify the least cp and then pruned the trees and finally performed cross validation to ensure good ability to generalize </a:t>
            </a:r>
          </a:p>
        </p:txBody>
      </p:sp>
      <p:sp>
        <p:nvSpPr>
          <p:cNvPr id="4" name="Slide Number Placeholder 3"/>
          <p:cNvSpPr>
            <a:spLocks noGrp="1"/>
          </p:cNvSpPr>
          <p:nvPr>
            <p:ph type="sldNum" sz="quarter" idx="5"/>
          </p:nvPr>
        </p:nvSpPr>
        <p:spPr/>
        <p:txBody>
          <a:bodyPr/>
          <a:lstStyle/>
          <a:p>
            <a:fld id="{B541F688-DBC6-154F-8044-B5985B70EFCF}" type="slidenum">
              <a:rPr lang="en-US" smtClean="0"/>
              <a:t>8</a:t>
            </a:fld>
            <a:endParaRPr lang="en-US"/>
          </a:p>
        </p:txBody>
      </p:sp>
    </p:spTree>
    <p:extLst>
      <p:ext uri="{BB962C8B-B14F-4D97-AF65-F5344CB8AC3E}">
        <p14:creationId xmlns:p14="http://schemas.microsoft.com/office/powerpoint/2010/main" val="659233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clearly show a good accuracy and a strong F1 score. However specificity could still be improved on this model by perhaps adjusting cutoff from 0.5 (default) used to other values</a:t>
            </a:r>
          </a:p>
        </p:txBody>
      </p:sp>
      <p:sp>
        <p:nvSpPr>
          <p:cNvPr id="4" name="Slide Number Placeholder 3"/>
          <p:cNvSpPr>
            <a:spLocks noGrp="1"/>
          </p:cNvSpPr>
          <p:nvPr>
            <p:ph type="sldNum" sz="quarter" idx="5"/>
          </p:nvPr>
        </p:nvSpPr>
        <p:spPr/>
        <p:txBody>
          <a:bodyPr/>
          <a:lstStyle/>
          <a:p>
            <a:fld id="{B541F688-DBC6-154F-8044-B5985B70EFCF}" type="slidenum">
              <a:rPr lang="en-US" smtClean="0"/>
              <a:t>9</a:t>
            </a:fld>
            <a:endParaRPr lang="en-US"/>
          </a:p>
        </p:txBody>
      </p:sp>
    </p:spTree>
    <p:extLst>
      <p:ext uri="{BB962C8B-B14F-4D97-AF65-F5344CB8AC3E}">
        <p14:creationId xmlns:p14="http://schemas.microsoft.com/office/powerpoint/2010/main" val="82145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11/11/24</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738875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11/11/24</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50327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11/11/24</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7337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11/11/24</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3268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11/11/24</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1200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11/11/24</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74213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11/11/24</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73297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11/11/24</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2232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11/11/24</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42750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11/11/24</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01022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11/11/24</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4043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11/11/24</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68655753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83" r:id="rId6"/>
    <p:sldLayoutId id="2147483778" r:id="rId7"/>
    <p:sldLayoutId id="2147483779" r:id="rId8"/>
    <p:sldLayoutId id="2147483780" r:id="rId9"/>
    <p:sldLayoutId id="2147483782" r:id="rId10"/>
    <p:sldLayoutId id="2147483781"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33.png"/><Relationship Id="rId10" Type="http://schemas.openxmlformats.org/officeDocument/2006/relationships/image" Target="../media/image2.png"/><Relationship Id="rId4" Type="http://schemas.openxmlformats.org/officeDocument/2006/relationships/notesSlide" Target="../notesSlides/notesSlide12.xml"/><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13.xml"/><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41.jpe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5.png"/><Relationship Id="rId3" Type="http://schemas.openxmlformats.org/officeDocument/2006/relationships/audio" Target="../media/media6.m4a"/><Relationship Id="rId7" Type="http://schemas.openxmlformats.org/officeDocument/2006/relationships/diagramLayout" Target="../diagrams/layout1.xml"/><Relationship Id="rId12" Type="http://schemas.openxmlformats.org/officeDocument/2006/relationships/image" Target="../media/image14.png"/><Relationship Id="rId2" Type="http://schemas.microsoft.com/office/2007/relationships/media" Target="../media/media6.m4a"/><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image" Target="../media/image13.png"/><Relationship Id="rId5" Type="http://schemas.openxmlformats.org/officeDocument/2006/relationships/notesSlide" Target="../notesSlides/notesSlide6.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 Id="rId1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diagramQuickStyle" Target="../diagrams/quickStyle2.xml"/><Relationship Id="rId12"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11" Type="http://schemas.openxmlformats.org/officeDocument/2006/relationships/image" Target="../media/image14.png"/><Relationship Id="rId5" Type="http://schemas.openxmlformats.org/officeDocument/2006/relationships/diagramData" Target="../diagrams/data2.xml"/><Relationship Id="rId10" Type="http://schemas.openxmlformats.org/officeDocument/2006/relationships/image" Target="../media/image13.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F79674E1-18E5-42B9-8E91-7DE00BD72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0" name="Rectangle 12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32" name="Group 131">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3" name="Straight Connector 132">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DAEC82A-EEBD-65B6-215C-D5F083A2A2B7}"/>
              </a:ext>
            </a:extLst>
          </p:cNvPr>
          <p:cNvSpPr>
            <a:spLocks noGrp="1"/>
          </p:cNvSpPr>
          <p:nvPr>
            <p:ph type="ctrTitle"/>
          </p:nvPr>
        </p:nvSpPr>
        <p:spPr>
          <a:xfrm>
            <a:off x="453142" y="732349"/>
            <a:ext cx="11139768" cy="2782508"/>
          </a:xfrm>
        </p:spPr>
        <p:txBody>
          <a:bodyPr vert="horz" lIns="91440" tIns="45720" rIns="91440" bIns="45720" rtlCol="0" anchor="ctr">
            <a:normAutofit fontScale="90000"/>
          </a:bodyPr>
          <a:lstStyle/>
          <a:p>
            <a:pPr algn="l"/>
            <a:r>
              <a:rPr lang="en-US" sz="6700" dirty="0"/>
              <a:t>C</a:t>
            </a:r>
            <a:r>
              <a:rPr lang="en-US" sz="6700" dirty="0">
                <a:effectLst/>
              </a:rPr>
              <a:t>ustomer </a:t>
            </a:r>
            <a:r>
              <a:rPr lang="en-US" sz="6700" dirty="0"/>
              <a:t>P</a:t>
            </a:r>
            <a:r>
              <a:rPr lang="en-US" sz="6700" dirty="0">
                <a:effectLst/>
              </a:rPr>
              <a:t>ropensity </a:t>
            </a:r>
            <a:r>
              <a:rPr lang="en-US" sz="6700" dirty="0"/>
              <a:t>M</a:t>
            </a:r>
            <a:r>
              <a:rPr lang="en-US" sz="6700" dirty="0">
                <a:effectLst/>
              </a:rPr>
              <a:t>odel </a:t>
            </a:r>
            <a:br>
              <a:rPr lang="en-US" sz="3000" dirty="0"/>
            </a:br>
            <a:br>
              <a:rPr lang="en-US" sz="3000" dirty="0">
                <a:effectLst/>
              </a:rPr>
            </a:br>
            <a:r>
              <a:rPr lang="en-US" sz="4000" dirty="0">
                <a:effectLst/>
              </a:rPr>
              <a:t>Analytics for marketing campaign design </a:t>
            </a:r>
            <a:br>
              <a:rPr lang="en-US" sz="3000" dirty="0">
                <a:effectLst/>
              </a:rPr>
            </a:br>
            <a:br>
              <a:rPr lang="en-US" sz="3000" dirty="0">
                <a:effectLst/>
              </a:rPr>
            </a:br>
            <a:r>
              <a:rPr lang="en-US" sz="2200" dirty="0">
                <a:effectLst/>
              </a:rPr>
              <a:t>Product Launch </a:t>
            </a:r>
            <a:endParaRPr lang="en-US" sz="2200" dirty="0"/>
          </a:p>
        </p:txBody>
      </p:sp>
      <p:sp>
        <p:nvSpPr>
          <p:cNvPr id="5" name="Subtitle 2">
            <a:extLst>
              <a:ext uri="{FF2B5EF4-FFF2-40B4-BE49-F238E27FC236}">
                <a16:creationId xmlns:a16="http://schemas.microsoft.com/office/drawing/2014/main" id="{637DB282-7E10-EB75-E4E0-8891828F720D}"/>
              </a:ext>
            </a:extLst>
          </p:cNvPr>
          <p:cNvSpPr txBox="1">
            <a:spLocks/>
          </p:cNvSpPr>
          <p:nvPr/>
        </p:nvSpPr>
        <p:spPr>
          <a:xfrm>
            <a:off x="10621710" y="-908793"/>
            <a:ext cx="4612131" cy="2232201"/>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sp>
        <p:nvSpPr>
          <p:cNvPr id="163" name="Right Triangle 162">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white and purple wavy lines&#10;&#10;Description automatically generated">
            <a:extLst>
              <a:ext uri="{FF2B5EF4-FFF2-40B4-BE49-F238E27FC236}">
                <a16:creationId xmlns:a16="http://schemas.microsoft.com/office/drawing/2014/main" id="{BC09EE7A-88E5-B04B-AF7A-6D7DCA981874}"/>
              </a:ext>
            </a:extLst>
          </p:cNvPr>
          <p:cNvPicPr>
            <a:picLocks noChangeAspect="1"/>
          </p:cNvPicPr>
          <p:nvPr/>
        </p:nvPicPr>
        <p:blipFill>
          <a:blip r:embed="rId5"/>
          <a:srcRect t="57113" r="2" b="13380"/>
          <a:stretch/>
        </p:blipFill>
        <p:spPr>
          <a:xfrm>
            <a:off x="1" y="3271957"/>
            <a:ext cx="12198212"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pic>
        <p:nvPicPr>
          <p:cNvPr id="165" name="Audio 164">
            <a:extLst>
              <a:ext uri="{FF2B5EF4-FFF2-40B4-BE49-F238E27FC236}">
                <a16:creationId xmlns:a16="http://schemas.microsoft.com/office/drawing/2014/main" id="{1DE3EC45-2AB0-6F0F-55D5-FBDAF7F7A5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99008632"/>
      </p:ext>
    </p:extLst>
  </p:cSld>
  <p:clrMapOvr>
    <a:masterClrMapping/>
  </p:clrMapOvr>
  <mc:AlternateContent xmlns:mc="http://schemas.openxmlformats.org/markup-compatibility/2006">
    <mc:Choice xmlns:p14="http://schemas.microsoft.com/office/powerpoint/2010/main" Requires="p14">
      <p:transition spd="slow" p14:dur="2000" advTm="11051"/>
    </mc:Choice>
    <mc:Fallback>
      <p:transition spd="slow" advTm="11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7428A-0490-B5EB-C971-57BB59BF1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8AF90-264C-14B2-DB2B-A0E7CB41C1D3}"/>
              </a:ext>
            </a:extLst>
          </p:cNvPr>
          <p:cNvSpPr>
            <a:spLocks noGrp="1"/>
          </p:cNvSpPr>
          <p:nvPr>
            <p:ph type="title"/>
          </p:nvPr>
        </p:nvSpPr>
        <p:spPr/>
        <p:txBody>
          <a:bodyPr/>
          <a:lstStyle/>
          <a:p>
            <a:r>
              <a:rPr lang="en-US" dirty="0"/>
              <a:t>Random Forest 1 of 2</a:t>
            </a:r>
          </a:p>
        </p:txBody>
      </p:sp>
      <p:graphicFrame>
        <p:nvGraphicFramePr>
          <p:cNvPr id="1036" name="Content Placeholder 2">
            <a:extLst>
              <a:ext uri="{FF2B5EF4-FFF2-40B4-BE49-F238E27FC236}">
                <a16:creationId xmlns:a16="http://schemas.microsoft.com/office/drawing/2014/main" id="{ECA3A5C8-F496-5CC6-1516-D875C6C3CD4E}"/>
              </a:ext>
            </a:extLst>
          </p:cNvPr>
          <p:cNvGraphicFramePr>
            <a:graphicFrameLocks noGrp="1"/>
          </p:cNvGraphicFramePr>
          <p:nvPr>
            <p:ph idx="1"/>
            <p:extLst>
              <p:ext uri="{D42A27DB-BD31-4B8C-83A1-F6EECF244321}">
                <p14:modId xmlns:p14="http://schemas.microsoft.com/office/powerpoint/2010/main" val="602497068"/>
              </p:ext>
            </p:extLst>
          </p:nvPr>
        </p:nvGraphicFramePr>
        <p:xfrm>
          <a:off x="781762" y="1558956"/>
          <a:ext cx="11269560" cy="51874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Box 13">
            <a:extLst>
              <a:ext uri="{FF2B5EF4-FFF2-40B4-BE49-F238E27FC236}">
                <a16:creationId xmlns:a16="http://schemas.microsoft.com/office/drawing/2014/main" id="{BEF18429-7279-DC88-2393-8E344645C3D6}"/>
              </a:ext>
            </a:extLst>
          </p:cNvPr>
          <p:cNvSpPr txBox="1"/>
          <p:nvPr/>
        </p:nvSpPr>
        <p:spPr>
          <a:xfrm>
            <a:off x="457200" y="1271150"/>
            <a:ext cx="6113584" cy="419538"/>
          </a:xfrm>
          <a:prstGeom prst="rect">
            <a:avLst/>
          </a:prstGeom>
          <a:noFill/>
        </p:spPr>
        <p:txBody>
          <a:bodyPr wrap="square">
            <a:spAutoFit/>
          </a:bodyPr>
          <a:lstStyle/>
          <a:p>
            <a:pPr marL="0" indent="0">
              <a:lnSpc>
                <a:spcPct val="130000"/>
              </a:lnSpc>
              <a:buNone/>
            </a:pPr>
            <a:r>
              <a:rPr lang="en-US" sz="1800" dirty="0"/>
              <a:t>Model Development &amp; Design Steps</a:t>
            </a:r>
          </a:p>
        </p:txBody>
      </p:sp>
      <p:sp>
        <p:nvSpPr>
          <p:cNvPr id="15" name="Subtitle 2">
            <a:extLst>
              <a:ext uri="{FF2B5EF4-FFF2-40B4-BE49-F238E27FC236}">
                <a16:creationId xmlns:a16="http://schemas.microsoft.com/office/drawing/2014/main" id="{320F8F5E-0787-980E-96EB-59C095E47061}"/>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pic>
        <p:nvPicPr>
          <p:cNvPr id="19" name="Audio 18">
            <a:extLst>
              <a:ext uri="{FF2B5EF4-FFF2-40B4-BE49-F238E27FC236}">
                <a16:creationId xmlns:a16="http://schemas.microsoft.com/office/drawing/2014/main" id="{3025C13B-DCC6-7B91-998E-63A4F0E475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44541506"/>
      </p:ext>
    </p:extLst>
  </p:cSld>
  <p:clrMapOvr>
    <a:masterClrMapping/>
  </p:clrMapOvr>
  <mc:AlternateContent xmlns:mc="http://schemas.openxmlformats.org/markup-compatibility/2006">
    <mc:Choice xmlns:p14="http://schemas.microsoft.com/office/powerpoint/2010/main" Requires="p14">
      <p:transition spd="slow" p14:dur="2000" advTm="48191"/>
    </mc:Choice>
    <mc:Fallback>
      <p:transition spd="slow" advTm="4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C1A0-AFE2-58CF-4703-BCF44D2FE75B}"/>
              </a:ext>
            </a:extLst>
          </p:cNvPr>
          <p:cNvSpPr>
            <a:spLocks noGrp="1"/>
          </p:cNvSpPr>
          <p:nvPr>
            <p:ph type="title"/>
          </p:nvPr>
        </p:nvSpPr>
        <p:spPr/>
        <p:txBody>
          <a:bodyPr/>
          <a:lstStyle/>
          <a:p>
            <a:r>
              <a:rPr lang="en-US" dirty="0"/>
              <a:t>Random Forest 2 of 2</a:t>
            </a:r>
          </a:p>
        </p:txBody>
      </p:sp>
      <p:sp>
        <p:nvSpPr>
          <p:cNvPr id="6" name="Content Placeholder 2">
            <a:extLst>
              <a:ext uri="{FF2B5EF4-FFF2-40B4-BE49-F238E27FC236}">
                <a16:creationId xmlns:a16="http://schemas.microsoft.com/office/drawing/2014/main" id="{37C7CF6B-D833-6311-3D46-F8971A445FB6}"/>
              </a:ext>
            </a:extLst>
          </p:cNvPr>
          <p:cNvSpPr>
            <a:spLocks noGrp="1"/>
          </p:cNvSpPr>
          <p:nvPr>
            <p:ph idx="1"/>
          </p:nvPr>
        </p:nvSpPr>
        <p:spPr>
          <a:xfrm>
            <a:off x="457200" y="1426112"/>
            <a:ext cx="10722932" cy="4351338"/>
          </a:xfrm>
        </p:spPr>
        <p:txBody>
          <a:bodyPr/>
          <a:lstStyle/>
          <a:p>
            <a:pPr marL="0" indent="0">
              <a:buNone/>
            </a:pPr>
            <a:r>
              <a:rPr lang="en-US" sz="1800" dirty="0">
                <a:solidFill>
                  <a:schemeClr val="tx1"/>
                </a:solidFill>
              </a:rPr>
              <a:t>Results / KPI’s</a:t>
            </a:r>
          </a:p>
          <a:p>
            <a:endParaRPr lang="en-US" dirty="0"/>
          </a:p>
        </p:txBody>
      </p:sp>
      <p:sp>
        <p:nvSpPr>
          <p:cNvPr id="8" name="TextBox 7">
            <a:extLst>
              <a:ext uri="{FF2B5EF4-FFF2-40B4-BE49-F238E27FC236}">
                <a16:creationId xmlns:a16="http://schemas.microsoft.com/office/drawing/2014/main" id="{3AD39FF3-96EB-6DCD-30EC-91EE887CB9EE}"/>
              </a:ext>
            </a:extLst>
          </p:cNvPr>
          <p:cNvSpPr txBox="1"/>
          <p:nvPr/>
        </p:nvSpPr>
        <p:spPr>
          <a:xfrm>
            <a:off x="6511886" y="1426112"/>
            <a:ext cx="4665785" cy="3444020"/>
          </a:xfrm>
          <a:prstGeom prst="rect">
            <a:avLst/>
          </a:prstGeom>
          <a:noFill/>
        </p:spPr>
        <p:txBody>
          <a:bodyPr wrap="square" rtlCol="0">
            <a:spAutoFit/>
          </a:bodyPr>
          <a:lstStyle/>
          <a:p>
            <a:pPr>
              <a:lnSpc>
                <a:spcPct val="110000"/>
              </a:lnSpc>
              <a:spcBef>
                <a:spcPts val="1000"/>
              </a:spcBef>
              <a:buClr>
                <a:schemeClr val="bg1"/>
              </a:buClr>
              <a:buSzPct val="75000"/>
            </a:pPr>
            <a:r>
              <a:rPr lang="en-US" dirty="0"/>
              <a:t>Summary of Model Performance</a:t>
            </a:r>
          </a:p>
          <a:p>
            <a:endParaRPr lang="en-US" b="1" dirty="0">
              <a:solidFill>
                <a:schemeClr val="bg1"/>
              </a:solidFill>
            </a:endParaRPr>
          </a:p>
          <a:p>
            <a:r>
              <a:rPr lang="en-US" b="1" dirty="0">
                <a:solidFill>
                  <a:schemeClr val="bg1"/>
                </a:solidFill>
              </a:rPr>
              <a:t>Overall Performance: </a:t>
            </a:r>
            <a:r>
              <a:rPr lang="en-US" dirty="0">
                <a:solidFill>
                  <a:schemeClr val="bg1"/>
                </a:solidFill>
              </a:rPr>
              <a:t>Noticeable drop in performance on the validation set, suggesting potential overfitting and thus the lack of generalization on new datasets</a:t>
            </a:r>
          </a:p>
          <a:p>
            <a:endParaRPr lang="en-US" dirty="0">
              <a:solidFill>
                <a:schemeClr val="bg1"/>
              </a:solidFill>
            </a:endParaRPr>
          </a:p>
          <a:p>
            <a:r>
              <a:rPr lang="en-US" b="1" dirty="0">
                <a:solidFill>
                  <a:schemeClr val="bg1"/>
                </a:solidFill>
              </a:rPr>
              <a:t>Room for Improvement: </a:t>
            </a:r>
            <a:r>
              <a:rPr lang="en-US" dirty="0">
                <a:solidFill>
                  <a:schemeClr val="bg1"/>
                </a:solidFill>
              </a:rPr>
              <a:t>The validation set metrics indicate that while the model is still effective, there is room for improvement, especially in balancing sensitivity and specificity.</a:t>
            </a:r>
          </a:p>
        </p:txBody>
      </p:sp>
      <p:sp>
        <p:nvSpPr>
          <p:cNvPr id="9" name="Subtitle 2">
            <a:extLst>
              <a:ext uri="{FF2B5EF4-FFF2-40B4-BE49-F238E27FC236}">
                <a16:creationId xmlns:a16="http://schemas.microsoft.com/office/drawing/2014/main" id="{6F542B64-19C3-B25C-AD98-AB6EEF11206A}"/>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pic>
        <p:nvPicPr>
          <p:cNvPr id="10" name="Picture 9">
            <a:extLst>
              <a:ext uri="{FF2B5EF4-FFF2-40B4-BE49-F238E27FC236}">
                <a16:creationId xmlns:a16="http://schemas.microsoft.com/office/drawing/2014/main" id="{9C88BCC8-7936-8A79-6F72-8A3BD5892975}"/>
              </a:ext>
            </a:extLst>
          </p:cNvPr>
          <p:cNvPicPr>
            <a:picLocks noChangeAspect="1"/>
          </p:cNvPicPr>
          <p:nvPr/>
        </p:nvPicPr>
        <p:blipFill>
          <a:blip r:embed="rId5"/>
          <a:stretch>
            <a:fillRect/>
          </a:stretch>
        </p:blipFill>
        <p:spPr>
          <a:xfrm>
            <a:off x="566906" y="1987819"/>
            <a:ext cx="4953000" cy="3492500"/>
          </a:xfrm>
          <a:prstGeom prst="rect">
            <a:avLst/>
          </a:prstGeom>
        </p:spPr>
      </p:pic>
      <p:pic>
        <p:nvPicPr>
          <p:cNvPr id="19" name="Audio 18">
            <a:extLst>
              <a:ext uri="{FF2B5EF4-FFF2-40B4-BE49-F238E27FC236}">
                <a16:creationId xmlns:a16="http://schemas.microsoft.com/office/drawing/2014/main" id="{5DFD40CD-9E23-B05E-D597-F515E2215E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49797342"/>
      </p:ext>
    </p:extLst>
  </p:cSld>
  <p:clrMapOvr>
    <a:masterClrMapping/>
  </p:clrMapOvr>
  <mc:AlternateContent xmlns:mc="http://schemas.openxmlformats.org/markup-compatibility/2006">
    <mc:Choice xmlns:p14="http://schemas.microsoft.com/office/powerpoint/2010/main" Requires="p14">
      <p:transition spd="slow" p14:dur="2000" advTm="69402"/>
    </mc:Choice>
    <mc:Fallback>
      <p:transition spd="slow" advTm="69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A97A7-C953-3F1D-961E-81CCA5D8A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C7783-F06B-93BF-9AF9-0C22E60547C8}"/>
              </a:ext>
            </a:extLst>
          </p:cNvPr>
          <p:cNvSpPr>
            <a:spLocks noGrp="1"/>
          </p:cNvSpPr>
          <p:nvPr>
            <p:ph type="title"/>
          </p:nvPr>
        </p:nvSpPr>
        <p:spPr/>
        <p:txBody>
          <a:bodyPr/>
          <a:lstStyle/>
          <a:p>
            <a:r>
              <a:rPr lang="en-US" dirty="0"/>
              <a:t>Target Profile</a:t>
            </a:r>
          </a:p>
        </p:txBody>
      </p:sp>
      <p:sp>
        <p:nvSpPr>
          <p:cNvPr id="5" name="Subtitle 2">
            <a:extLst>
              <a:ext uri="{FF2B5EF4-FFF2-40B4-BE49-F238E27FC236}">
                <a16:creationId xmlns:a16="http://schemas.microsoft.com/office/drawing/2014/main" id="{878181C8-B9D5-33E4-5C2B-A272137B43E8}"/>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sp>
        <p:nvSpPr>
          <p:cNvPr id="6" name="TextBox 5">
            <a:extLst>
              <a:ext uri="{FF2B5EF4-FFF2-40B4-BE49-F238E27FC236}">
                <a16:creationId xmlns:a16="http://schemas.microsoft.com/office/drawing/2014/main" id="{284DAB90-792B-B5C8-ACEA-4006FDA9EEA4}"/>
              </a:ext>
            </a:extLst>
          </p:cNvPr>
          <p:cNvSpPr txBox="1"/>
          <p:nvPr/>
        </p:nvSpPr>
        <p:spPr>
          <a:xfrm>
            <a:off x="995483" y="1285036"/>
            <a:ext cx="6113584" cy="419538"/>
          </a:xfrm>
          <a:prstGeom prst="rect">
            <a:avLst/>
          </a:prstGeom>
          <a:noFill/>
        </p:spPr>
        <p:txBody>
          <a:bodyPr wrap="square">
            <a:spAutoFit/>
          </a:bodyPr>
          <a:lstStyle/>
          <a:p>
            <a:pPr marL="0" indent="0">
              <a:lnSpc>
                <a:spcPct val="130000"/>
              </a:lnSpc>
              <a:buNone/>
            </a:pPr>
            <a:r>
              <a:rPr lang="en-US" sz="1800" dirty="0"/>
              <a:t>Identify top 100 Customers</a:t>
            </a:r>
          </a:p>
        </p:txBody>
      </p:sp>
      <p:sp>
        <p:nvSpPr>
          <p:cNvPr id="9" name="TextBox 8">
            <a:extLst>
              <a:ext uri="{FF2B5EF4-FFF2-40B4-BE49-F238E27FC236}">
                <a16:creationId xmlns:a16="http://schemas.microsoft.com/office/drawing/2014/main" id="{64DD8E89-2B22-AA6F-4CBD-CB3332F4B901}"/>
              </a:ext>
            </a:extLst>
          </p:cNvPr>
          <p:cNvSpPr txBox="1"/>
          <p:nvPr/>
        </p:nvSpPr>
        <p:spPr>
          <a:xfrm>
            <a:off x="1004276" y="1882153"/>
            <a:ext cx="4657969" cy="3754874"/>
          </a:xfrm>
          <a:prstGeom prst="rect">
            <a:avLst/>
          </a:prstGeom>
          <a:noFill/>
        </p:spPr>
        <p:txBody>
          <a:bodyPr wrap="square">
            <a:spAutoFit/>
          </a:bodyPr>
          <a:lstStyle/>
          <a:p>
            <a:r>
              <a:rPr lang="en-US" sz="1400" b="1" dirty="0">
                <a:solidFill>
                  <a:schemeClr val="bg1"/>
                </a:solidFill>
              </a:rPr>
              <a:t>Combine Results </a:t>
            </a:r>
            <a:r>
              <a:rPr lang="en-US" sz="1400" dirty="0">
                <a:solidFill>
                  <a:schemeClr val="bg1"/>
                </a:solidFill>
              </a:rPr>
              <a:t>:</a:t>
            </a:r>
          </a:p>
          <a:p>
            <a:r>
              <a:rPr lang="en-US" sz="1400" dirty="0">
                <a:solidFill>
                  <a:schemeClr val="bg1"/>
                </a:solidFill>
              </a:rPr>
              <a:t>Combine predictions from the training , validation (and prospects)</a:t>
            </a:r>
          </a:p>
          <a:p>
            <a:endParaRPr lang="en-US" sz="1400" b="1" dirty="0">
              <a:solidFill>
                <a:schemeClr val="bg1"/>
              </a:solidFill>
            </a:endParaRPr>
          </a:p>
          <a:p>
            <a:r>
              <a:rPr lang="en-US" sz="1400" b="1" dirty="0">
                <a:solidFill>
                  <a:schemeClr val="bg1"/>
                </a:solidFill>
              </a:rPr>
              <a:t>Calculate Ensemble Average</a:t>
            </a:r>
            <a:r>
              <a:rPr lang="en-US" sz="1400" dirty="0">
                <a:solidFill>
                  <a:schemeClr val="bg1"/>
                </a:solidFill>
              </a:rPr>
              <a:t>:</a:t>
            </a:r>
          </a:p>
          <a:p>
            <a:r>
              <a:rPr lang="en-US" sz="1400" dirty="0">
                <a:solidFill>
                  <a:schemeClr val="bg1"/>
                </a:solidFill>
              </a:rPr>
              <a:t>Calculate the average of predicted probabilities from three models</a:t>
            </a:r>
          </a:p>
          <a:p>
            <a:endParaRPr lang="en-US" sz="1400" dirty="0">
              <a:solidFill>
                <a:schemeClr val="bg1"/>
              </a:solidFill>
            </a:endParaRPr>
          </a:p>
          <a:p>
            <a:r>
              <a:rPr lang="en-US" sz="1400" b="1" dirty="0">
                <a:solidFill>
                  <a:schemeClr val="bg1"/>
                </a:solidFill>
              </a:rPr>
              <a:t>Rank Customers by Probability</a:t>
            </a:r>
            <a:r>
              <a:rPr lang="en-US" sz="1400" dirty="0">
                <a:solidFill>
                  <a:schemeClr val="bg1"/>
                </a:solidFill>
              </a:rPr>
              <a:t>:</a:t>
            </a:r>
          </a:p>
          <a:p>
            <a:r>
              <a:rPr lang="en-US" sz="1400" dirty="0">
                <a:solidFill>
                  <a:schemeClr val="bg1"/>
                </a:solidFill>
              </a:rPr>
              <a:t>Rank the customers probabilities based on the average probability in descending order.</a:t>
            </a:r>
          </a:p>
          <a:p>
            <a:endParaRPr lang="en-US" sz="1400" dirty="0">
              <a:solidFill>
                <a:schemeClr val="bg1"/>
              </a:solidFill>
            </a:endParaRPr>
          </a:p>
          <a:p>
            <a:r>
              <a:rPr lang="en-US" sz="1400" b="1" dirty="0">
                <a:solidFill>
                  <a:schemeClr val="bg1"/>
                </a:solidFill>
              </a:rPr>
              <a:t>Select Top 100 Customers</a:t>
            </a:r>
            <a:r>
              <a:rPr lang="en-US" sz="1400" dirty="0">
                <a:solidFill>
                  <a:schemeClr val="bg1"/>
                </a:solidFill>
              </a:rPr>
              <a:t>:</a:t>
            </a:r>
          </a:p>
          <a:p>
            <a:r>
              <a:rPr lang="en-US" sz="1400" dirty="0" err="1">
                <a:solidFill>
                  <a:schemeClr val="bg1"/>
                </a:solidFill>
              </a:rPr>
              <a:t>FullResults</a:t>
            </a:r>
            <a:r>
              <a:rPr lang="en-US" sz="1400" dirty="0">
                <a:solidFill>
                  <a:schemeClr val="bg1"/>
                </a:solidFill>
              </a:rPr>
              <a:t> is filtered to retain only the top 100 customers based on rank, creating a data frame of  topCustomers100.</a:t>
            </a:r>
          </a:p>
          <a:p>
            <a:endParaRPr lang="en-US" sz="1400" dirty="0">
              <a:solidFill>
                <a:schemeClr val="bg1"/>
              </a:solidFill>
            </a:endParaRPr>
          </a:p>
        </p:txBody>
      </p:sp>
      <p:sp>
        <p:nvSpPr>
          <p:cNvPr id="12" name="TextBox 11">
            <a:extLst>
              <a:ext uri="{FF2B5EF4-FFF2-40B4-BE49-F238E27FC236}">
                <a16:creationId xmlns:a16="http://schemas.microsoft.com/office/drawing/2014/main" id="{A11C112D-1A1D-2CFA-4021-F1839F24130B}"/>
              </a:ext>
            </a:extLst>
          </p:cNvPr>
          <p:cNvSpPr txBox="1"/>
          <p:nvPr/>
        </p:nvSpPr>
        <p:spPr>
          <a:xfrm>
            <a:off x="6872653" y="1864528"/>
            <a:ext cx="4862147" cy="2862322"/>
          </a:xfrm>
          <a:prstGeom prst="rect">
            <a:avLst/>
          </a:prstGeom>
          <a:noFill/>
        </p:spPr>
        <p:txBody>
          <a:bodyPr wrap="square">
            <a:spAutoFit/>
          </a:bodyPr>
          <a:lstStyle/>
          <a:p>
            <a:r>
              <a:rPr lang="en-US" b="1" dirty="0">
                <a:solidFill>
                  <a:schemeClr val="bg1"/>
                </a:solidFill>
              </a:rPr>
              <a:t>Identify Key Indicators</a:t>
            </a:r>
            <a:r>
              <a:rPr lang="en-US" dirty="0">
                <a:solidFill>
                  <a:schemeClr val="bg1"/>
                </a:solidFill>
              </a:rPr>
              <a:t>:</a:t>
            </a:r>
          </a:p>
          <a:p>
            <a:r>
              <a:rPr lang="en-US" dirty="0">
                <a:solidFill>
                  <a:schemeClr val="bg1"/>
                </a:solidFill>
              </a:rPr>
              <a:t>The variables </a:t>
            </a:r>
            <a:r>
              <a:rPr lang="en-US" dirty="0" err="1">
                <a:solidFill>
                  <a:schemeClr val="bg1"/>
                </a:solidFill>
              </a:rPr>
              <a:t>past_Outcome</a:t>
            </a:r>
            <a:r>
              <a:rPr lang="en-US" dirty="0">
                <a:solidFill>
                  <a:schemeClr val="bg1"/>
                </a:solidFill>
              </a:rPr>
              <a:t>, </a:t>
            </a:r>
            <a:r>
              <a:rPr lang="en-US" dirty="0" err="1">
                <a:solidFill>
                  <a:schemeClr val="bg1"/>
                </a:solidFill>
              </a:rPr>
              <a:t>RecentBalance</a:t>
            </a:r>
            <a:r>
              <a:rPr lang="en-US" dirty="0">
                <a:solidFill>
                  <a:schemeClr val="bg1"/>
                </a:solidFill>
              </a:rPr>
              <a:t>, </a:t>
            </a:r>
            <a:r>
              <a:rPr lang="en-US" dirty="0" err="1">
                <a:solidFill>
                  <a:schemeClr val="bg1"/>
                </a:solidFill>
              </a:rPr>
              <a:t>CarLoan</a:t>
            </a:r>
            <a:r>
              <a:rPr lang="en-US" dirty="0">
                <a:solidFill>
                  <a:schemeClr val="bg1"/>
                </a:solidFill>
              </a:rPr>
              <a:t>, and Duration are noted to be  strong indicators of likelihood for product acceptance as most of the top 100 customers share the same values for these variables. </a:t>
            </a:r>
          </a:p>
          <a:p>
            <a:endParaRPr lang="en-US" dirty="0">
              <a:solidFill>
                <a:schemeClr val="bg1"/>
              </a:solidFill>
            </a:endParaRPr>
          </a:p>
          <a:p>
            <a:r>
              <a:rPr lang="en-US" dirty="0">
                <a:solidFill>
                  <a:schemeClr val="bg1"/>
                </a:solidFill>
              </a:rPr>
              <a:t>This allows for an easier schematic to identify target demographic.</a:t>
            </a:r>
          </a:p>
        </p:txBody>
      </p:sp>
      <p:pic>
        <p:nvPicPr>
          <p:cNvPr id="10242" name="Picture 2" descr="Target Icon Images – Browse 858,512 ...">
            <a:extLst>
              <a:ext uri="{FF2B5EF4-FFF2-40B4-BE49-F238E27FC236}">
                <a16:creationId xmlns:a16="http://schemas.microsoft.com/office/drawing/2014/main" id="{7C8CB1B9-8CB9-B882-9B25-88D0B90E41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0465" y="0"/>
            <a:ext cx="1141535" cy="114153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98A4DF0-0364-31C6-4715-1628739173AB}"/>
              </a:ext>
            </a:extLst>
          </p:cNvPr>
          <p:cNvSpPr txBox="1"/>
          <p:nvPr/>
        </p:nvSpPr>
        <p:spPr>
          <a:xfrm>
            <a:off x="6872653" y="1321994"/>
            <a:ext cx="6113584" cy="369332"/>
          </a:xfrm>
          <a:prstGeom prst="rect">
            <a:avLst/>
          </a:prstGeom>
          <a:noFill/>
        </p:spPr>
        <p:txBody>
          <a:bodyPr wrap="square">
            <a:spAutoFit/>
          </a:bodyPr>
          <a:lstStyle/>
          <a:p>
            <a:r>
              <a:rPr lang="en-US" dirty="0"/>
              <a:t>Derive I</a:t>
            </a:r>
            <a:r>
              <a:rPr lang="en-US" sz="1800" dirty="0"/>
              <a:t>nsights</a:t>
            </a:r>
            <a:endParaRPr lang="en-US" dirty="0"/>
          </a:p>
        </p:txBody>
      </p:sp>
      <p:pic>
        <p:nvPicPr>
          <p:cNvPr id="47" name="Picture 6" descr="Number, circle, two">
            <a:extLst>
              <a:ext uri="{FF2B5EF4-FFF2-40B4-BE49-F238E27FC236}">
                <a16:creationId xmlns:a16="http://schemas.microsoft.com/office/drawing/2014/main" id="{E3654380-EC64-F463-4198-D981ADEC5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476" y="2733118"/>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circle, number, one icon">
            <a:extLst>
              <a:ext uri="{FF2B5EF4-FFF2-40B4-BE49-F238E27FC236}">
                <a16:creationId xmlns:a16="http://schemas.microsoft.com/office/drawing/2014/main" id="{B878EF53-D7D9-28BA-6A5A-5AC38C13D5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476" y="1863890"/>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circle, number, three icon">
            <a:extLst>
              <a:ext uri="{FF2B5EF4-FFF2-40B4-BE49-F238E27FC236}">
                <a16:creationId xmlns:a16="http://schemas.microsoft.com/office/drawing/2014/main" id="{AB7DB0FD-6A9F-196E-789D-A5B3B17A47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683" y="3586636"/>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number, circle, four, light ">
            <a:extLst>
              <a:ext uri="{FF2B5EF4-FFF2-40B4-BE49-F238E27FC236}">
                <a16:creationId xmlns:a16="http://schemas.microsoft.com/office/drawing/2014/main" id="{8F0624C9-BB0B-6E97-1EC2-DA8FA8B311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476" y="4471575"/>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22" name="Audio 121">
            <a:extLst>
              <a:ext uri="{FF2B5EF4-FFF2-40B4-BE49-F238E27FC236}">
                <a16:creationId xmlns:a16="http://schemas.microsoft.com/office/drawing/2014/main" id="{1CEF555D-B3AE-4A99-82FA-0211CEE7868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9237354"/>
      </p:ext>
    </p:extLst>
  </p:cSld>
  <p:clrMapOvr>
    <a:masterClrMapping/>
  </p:clrMapOvr>
  <mc:AlternateContent xmlns:mc="http://schemas.openxmlformats.org/markup-compatibility/2006">
    <mc:Choice xmlns:p14="http://schemas.microsoft.com/office/powerpoint/2010/main" Requires="p14">
      <p:transition spd="slow" p14:dur="2000" advTm="130924"/>
    </mc:Choice>
    <mc:Fallback>
      <p:transition spd="slow" advTm="130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EB1FD-316E-D294-CDD7-EAF126A68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89ADF-45F4-BEB7-FEA8-9944E20066CE}"/>
              </a:ext>
            </a:extLst>
          </p:cNvPr>
          <p:cNvSpPr>
            <a:spLocks noGrp="1"/>
          </p:cNvSpPr>
          <p:nvPr>
            <p:ph type="title"/>
          </p:nvPr>
        </p:nvSpPr>
        <p:spPr/>
        <p:txBody>
          <a:bodyPr/>
          <a:lstStyle/>
          <a:p>
            <a:r>
              <a:rPr lang="en-US" dirty="0"/>
              <a:t>Deployment Recommendations</a:t>
            </a:r>
          </a:p>
        </p:txBody>
      </p:sp>
      <p:graphicFrame>
        <p:nvGraphicFramePr>
          <p:cNvPr id="8" name="Content Placeholder 2">
            <a:extLst>
              <a:ext uri="{FF2B5EF4-FFF2-40B4-BE49-F238E27FC236}">
                <a16:creationId xmlns:a16="http://schemas.microsoft.com/office/drawing/2014/main" id="{9681E6D9-910A-21FF-6A97-96F45443E6B1}"/>
              </a:ext>
            </a:extLst>
          </p:cNvPr>
          <p:cNvGraphicFramePr>
            <a:graphicFrameLocks noGrp="1"/>
          </p:cNvGraphicFramePr>
          <p:nvPr>
            <p:ph idx="1"/>
            <p:extLst>
              <p:ext uri="{D42A27DB-BD31-4B8C-83A1-F6EECF244321}">
                <p14:modId xmlns:p14="http://schemas.microsoft.com/office/powerpoint/2010/main" val="1377722162"/>
              </p:ext>
            </p:extLst>
          </p:nvPr>
        </p:nvGraphicFramePr>
        <p:xfrm>
          <a:off x="356886" y="577669"/>
          <a:ext cx="11377914" cy="31443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C9C1CAE1-EBCA-9459-1350-CFCEA355E262}"/>
              </a:ext>
            </a:extLst>
          </p:cNvPr>
          <p:cNvSpPr txBox="1"/>
          <p:nvPr/>
        </p:nvSpPr>
        <p:spPr>
          <a:xfrm>
            <a:off x="536027" y="2881581"/>
            <a:ext cx="3048001" cy="3416320"/>
          </a:xfrm>
          <a:prstGeom prst="rect">
            <a:avLst/>
          </a:prstGeom>
          <a:solidFill>
            <a:schemeClr val="bg1"/>
          </a:solidFill>
        </p:spPr>
        <p:txBody>
          <a:bodyPr wrap="square" rtlCol="0">
            <a:spAutoFit/>
          </a:bodyPr>
          <a:lstStyle/>
          <a:p>
            <a:r>
              <a:rPr lang="en-US" dirty="0"/>
              <a:t>As previously summarized, each model has some pros and cons, while all of them offer excellent accuracy and stability.</a:t>
            </a:r>
          </a:p>
          <a:p>
            <a:endParaRPr lang="en-US" dirty="0"/>
          </a:p>
          <a:p>
            <a:r>
              <a:rPr lang="en-US" dirty="0"/>
              <a:t>An Ensemble is a good ay to resolve the tie and get the characteristics from all models</a:t>
            </a:r>
          </a:p>
          <a:p>
            <a:endParaRPr lang="en-US" dirty="0"/>
          </a:p>
          <a:p>
            <a:endParaRPr lang="en-US" dirty="0"/>
          </a:p>
        </p:txBody>
      </p:sp>
      <p:sp>
        <p:nvSpPr>
          <p:cNvPr id="7" name="TextBox 6">
            <a:extLst>
              <a:ext uri="{FF2B5EF4-FFF2-40B4-BE49-F238E27FC236}">
                <a16:creationId xmlns:a16="http://schemas.microsoft.com/office/drawing/2014/main" id="{CA803E1E-1532-7688-3027-AB5A24C2ECBE}"/>
              </a:ext>
            </a:extLst>
          </p:cNvPr>
          <p:cNvSpPr txBox="1"/>
          <p:nvPr/>
        </p:nvSpPr>
        <p:spPr>
          <a:xfrm>
            <a:off x="4334079" y="2881558"/>
            <a:ext cx="3048001" cy="3416320"/>
          </a:xfrm>
          <a:prstGeom prst="rect">
            <a:avLst/>
          </a:prstGeom>
          <a:solidFill>
            <a:schemeClr val="bg1"/>
          </a:solidFill>
        </p:spPr>
        <p:txBody>
          <a:bodyPr wrap="square" rtlCol="0">
            <a:spAutoFit/>
          </a:bodyPr>
          <a:lstStyle/>
          <a:p>
            <a:r>
              <a:rPr lang="en-US" dirty="0"/>
              <a:t>Run all three models and the code to calculate the ensemble average to apply to prospectives. </a:t>
            </a:r>
          </a:p>
          <a:p>
            <a:endParaRPr lang="en-US" dirty="0"/>
          </a:p>
          <a:p>
            <a:r>
              <a:rPr lang="en-US" dirty="0"/>
              <a:t>Periodic execution of the ranking on ensemble average probability on a prospective customer data should help identify leads for campaigns</a:t>
            </a:r>
          </a:p>
          <a:p>
            <a:endParaRPr lang="en-US" dirty="0"/>
          </a:p>
        </p:txBody>
      </p:sp>
      <p:sp>
        <p:nvSpPr>
          <p:cNvPr id="9" name="TextBox 8">
            <a:extLst>
              <a:ext uri="{FF2B5EF4-FFF2-40B4-BE49-F238E27FC236}">
                <a16:creationId xmlns:a16="http://schemas.microsoft.com/office/drawing/2014/main" id="{5A9FA668-3DB9-AC9E-5C09-9A2ED36F9BD7}"/>
              </a:ext>
            </a:extLst>
          </p:cNvPr>
          <p:cNvSpPr txBox="1"/>
          <p:nvPr/>
        </p:nvSpPr>
        <p:spPr>
          <a:xfrm>
            <a:off x="8132131" y="2881558"/>
            <a:ext cx="3048001" cy="3416320"/>
          </a:xfrm>
          <a:prstGeom prst="rect">
            <a:avLst/>
          </a:prstGeom>
          <a:solidFill>
            <a:schemeClr val="bg1"/>
          </a:solidFill>
        </p:spPr>
        <p:txBody>
          <a:bodyPr wrap="square" rtlCol="0">
            <a:spAutoFit/>
          </a:bodyPr>
          <a:lstStyle/>
          <a:p>
            <a:r>
              <a:rPr lang="en-US" dirty="0"/>
              <a:t>Review other demographic variables that could be added to the model to reduce the residual unexplained parts of the model. </a:t>
            </a:r>
          </a:p>
          <a:p>
            <a:endParaRPr lang="en-US" dirty="0"/>
          </a:p>
          <a:p>
            <a:r>
              <a:rPr lang="en-US" dirty="0"/>
              <a:t>Test &amp; iterate further with larger data sets to improve specificity and balance with sensitivity.</a:t>
            </a:r>
          </a:p>
          <a:p>
            <a:endParaRPr lang="en-US" dirty="0"/>
          </a:p>
        </p:txBody>
      </p:sp>
      <p:sp>
        <p:nvSpPr>
          <p:cNvPr id="11" name="Subtitle 2">
            <a:extLst>
              <a:ext uri="{FF2B5EF4-FFF2-40B4-BE49-F238E27FC236}">
                <a16:creationId xmlns:a16="http://schemas.microsoft.com/office/drawing/2014/main" id="{3CC83229-4125-13A3-A6B8-AFF8D57004C5}"/>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pic>
        <p:nvPicPr>
          <p:cNvPr id="21" name="Audio 20">
            <a:extLst>
              <a:ext uri="{FF2B5EF4-FFF2-40B4-BE49-F238E27FC236}">
                <a16:creationId xmlns:a16="http://schemas.microsoft.com/office/drawing/2014/main" id="{B39D1958-4933-D98F-B479-34684F94EB8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685378"/>
      </p:ext>
    </p:extLst>
  </p:cSld>
  <p:clrMapOvr>
    <a:masterClrMapping/>
  </p:clrMapOvr>
  <mc:AlternateContent xmlns:mc="http://schemas.openxmlformats.org/markup-compatibility/2006">
    <mc:Choice xmlns:p14="http://schemas.microsoft.com/office/powerpoint/2010/main" Requires="p14">
      <p:transition spd="slow" p14:dur="2000" advTm="50873"/>
    </mc:Choice>
    <mc:Fallback>
      <p:transition spd="slow" advTm="50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8" name="Group 47">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9" name="Straight Connector 48">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9" name="Rectangle 7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Picture 4" descr="Aerial view of a highway near the ocean">
            <a:extLst>
              <a:ext uri="{FF2B5EF4-FFF2-40B4-BE49-F238E27FC236}">
                <a16:creationId xmlns:a16="http://schemas.microsoft.com/office/drawing/2014/main" id="{916201D3-3E1D-4B8A-F67F-5DF95CEADE05}"/>
              </a:ext>
            </a:extLst>
          </p:cNvPr>
          <p:cNvPicPr>
            <a:picLocks noChangeAspect="1"/>
          </p:cNvPicPr>
          <p:nvPr/>
        </p:nvPicPr>
        <p:blipFill>
          <a:blip r:embed="rId5"/>
          <a:srcRect t="11833" b="13167"/>
          <a:stretch/>
        </p:blipFill>
        <p:spPr>
          <a:xfrm>
            <a:off x="20" y="10"/>
            <a:ext cx="12191980" cy="6857989"/>
          </a:xfrm>
          <a:prstGeom prst="rect">
            <a:avLst/>
          </a:prstGeom>
        </p:spPr>
      </p:pic>
      <p:sp>
        <p:nvSpPr>
          <p:cNvPr id="81" name="Flowchart: Document 80">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83" name="Group 82">
            <a:extLst>
              <a:ext uri="{FF2B5EF4-FFF2-40B4-BE49-F238E27FC236}">
                <a16:creationId xmlns:a16="http://schemas.microsoft.com/office/drawing/2014/main" id="{CD79EE37-C3B0-49F1-9785-D0E81CA82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FB57EE24-04F7-41C6-B67E-7DA947750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7E17265-DA36-47C9-AC4D-01822E760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E35D068-10AF-4241-ADFE-F40CFC9A7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19D8CB9-3E32-4523-AA97-532E923B6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7CF05D3-197B-478D-91B9-1377234BF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EC49475-B923-4DC6-9257-BD65C25942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DB29F5D-09EE-40A0-A705-540E29297B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CA51D99-F305-4D17-9E03-5D3559625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C8330E8-C3AF-44DC-80E5-215237BB79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A6C3EC5-2106-4BC2-B570-E24E7C800C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5CAA0D-896F-46F4-BA95-0C7904A0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A459D97-1E10-461B-B7BE-4A5FC85F79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CC35D8-8268-42B8-82BB-2120BD612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8253610-7D46-4B46-984A-207710895F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6A6CB29-B660-4E14-9809-43D35C04D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C79E6EA-9BE0-4C29-AD42-41CACB6A2C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B6499EE-044E-470D-8595-61636D9C73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0E042D5-4423-4A0F-8597-2B336F92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A7BB4DB-48A1-4E03-A408-ED2D71B4E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1C7BAFB-49FE-4016-A05F-804D2BCF8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E9C7A31-7505-41B9-970C-1334EACE5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57DAEDB-03F1-4BE3-AEB7-B53E401F5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63867AB-2ACE-4D27-8864-3D0E2CBB68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AE40CBB-020D-4627-AB50-C48748408A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12AFB78-0A9B-471D-900E-0D5145E9F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CBFD124-CC90-48A3-88D9-14CCA6455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20B98D2-82E8-4F95-B588-CC9ABD9B2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A3D3940-B50F-4C62-8D89-37DEE4702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23ED1A6-1F52-4F8C-A206-D0EAEA90C0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8F9091A-C82E-2327-6CAF-9E05031CE92B}"/>
              </a:ext>
            </a:extLst>
          </p:cNvPr>
          <p:cNvSpPr>
            <a:spLocks noGrp="1"/>
          </p:cNvSpPr>
          <p:nvPr>
            <p:ph type="title"/>
          </p:nvPr>
        </p:nvSpPr>
        <p:spPr>
          <a:xfrm>
            <a:off x="537410" y="728905"/>
            <a:ext cx="4567990" cy="3184274"/>
          </a:xfrm>
        </p:spPr>
        <p:txBody>
          <a:bodyPr vert="horz" lIns="91440" tIns="45720" rIns="91440" bIns="45720" rtlCol="0" anchor="b">
            <a:normAutofit/>
          </a:bodyPr>
          <a:lstStyle/>
          <a:p>
            <a:r>
              <a:rPr lang="en-US" sz="5400"/>
              <a:t>Thank you</a:t>
            </a:r>
          </a:p>
        </p:txBody>
      </p:sp>
      <p:sp>
        <p:nvSpPr>
          <p:cNvPr id="4" name="Subtitle 2">
            <a:extLst>
              <a:ext uri="{FF2B5EF4-FFF2-40B4-BE49-F238E27FC236}">
                <a16:creationId xmlns:a16="http://schemas.microsoft.com/office/drawing/2014/main" id="{B69F3ABF-242B-5A7B-88E0-FEA9A14AF84B}"/>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pic>
        <p:nvPicPr>
          <p:cNvPr id="78" name="Audio 77">
            <a:extLst>
              <a:ext uri="{FF2B5EF4-FFF2-40B4-BE49-F238E27FC236}">
                <a16:creationId xmlns:a16="http://schemas.microsoft.com/office/drawing/2014/main" id="{116437F0-A775-FC8B-46CE-C6BD7D480A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34536443"/>
      </p:ext>
    </p:extLst>
  </p:cSld>
  <p:clrMapOvr>
    <a:masterClrMapping/>
  </p:clrMapOvr>
  <mc:AlternateContent xmlns:mc="http://schemas.openxmlformats.org/markup-compatibility/2006">
    <mc:Choice xmlns:p14="http://schemas.microsoft.com/office/powerpoint/2010/main" Requires="p14">
      <p:transition spd="slow" p14:dur="2000" advTm="7493"/>
    </mc:Choice>
    <mc:Fallback>
      <p:transition spd="slow" advTm="7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07678F73-9880-405C-9E21-2CC82BD04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2" name="Rectangle 151">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4" name="Right Triangle 15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57" name="Straight Connector 15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46" name="Picture 145" descr="Women in matching clothes">
            <a:extLst>
              <a:ext uri="{FF2B5EF4-FFF2-40B4-BE49-F238E27FC236}">
                <a16:creationId xmlns:a16="http://schemas.microsoft.com/office/drawing/2014/main" id="{A64A87E6-AD29-6882-64AC-A773CE860A4C}"/>
              </a:ext>
            </a:extLst>
          </p:cNvPr>
          <p:cNvPicPr>
            <a:picLocks noChangeAspect="1"/>
          </p:cNvPicPr>
          <p:nvPr/>
        </p:nvPicPr>
        <p:blipFill>
          <a:blip r:embed="rId5"/>
          <a:srcRect l="23308" r="13037"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5" name="Subtitle 2">
            <a:extLst>
              <a:ext uri="{FF2B5EF4-FFF2-40B4-BE49-F238E27FC236}">
                <a16:creationId xmlns:a16="http://schemas.microsoft.com/office/drawing/2014/main" id="{77D92540-2727-5460-6571-A1B7BF7158B1}"/>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sp>
        <p:nvSpPr>
          <p:cNvPr id="9" name="Title 1">
            <a:extLst>
              <a:ext uri="{FF2B5EF4-FFF2-40B4-BE49-F238E27FC236}">
                <a16:creationId xmlns:a16="http://schemas.microsoft.com/office/drawing/2014/main" id="{D6B4DDB9-D89A-6269-B596-8385A1AE0FC6}"/>
              </a:ext>
            </a:extLst>
          </p:cNvPr>
          <p:cNvSpPr txBox="1">
            <a:spLocks/>
          </p:cNvSpPr>
          <p:nvPr/>
        </p:nvSpPr>
        <p:spPr>
          <a:xfrm>
            <a:off x="66173" y="-89226"/>
            <a:ext cx="107229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dirty="0"/>
              <a:t>Project Objectives</a:t>
            </a:r>
          </a:p>
        </p:txBody>
      </p:sp>
      <p:sp>
        <p:nvSpPr>
          <p:cNvPr id="114" name="TextBox 113">
            <a:extLst>
              <a:ext uri="{FF2B5EF4-FFF2-40B4-BE49-F238E27FC236}">
                <a16:creationId xmlns:a16="http://schemas.microsoft.com/office/drawing/2014/main" id="{39D16512-6074-A6D6-8974-519B07C00C24}"/>
              </a:ext>
            </a:extLst>
          </p:cNvPr>
          <p:cNvSpPr txBox="1"/>
          <p:nvPr/>
        </p:nvSpPr>
        <p:spPr>
          <a:xfrm>
            <a:off x="576082" y="1275891"/>
            <a:ext cx="4761183" cy="532453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Create a Customer Propensity model for new product (Line of credit on used cars)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Identify top 100 prospects whom bankers should target for marketing campaign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Develop parsimonious models which</a:t>
            </a:r>
          </a:p>
          <a:p>
            <a:pPr marL="742950" lvl="1" indent="-285750">
              <a:buFont typeface="Arial" panose="020B0604020202020204" pitchFamily="34" charset="0"/>
              <a:buChar char="•"/>
            </a:pPr>
            <a:r>
              <a:rPr lang="en-US" dirty="0">
                <a:solidFill>
                  <a:schemeClr val="bg1"/>
                </a:solidFill>
              </a:rPr>
              <a:t>Offer Simplicity &amp; interpretability</a:t>
            </a:r>
          </a:p>
          <a:p>
            <a:pPr marL="742950" lvl="1" indent="-285750">
              <a:buFont typeface="Arial" panose="020B0604020202020204" pitchFamily="34" charset="0"/>
              <a:buChar char="•"/>
            </a:pPr>
            <a:r>
              <a:rPr lang="en-US" dirty="0">
                <a:solidFill>
                  <a:schemeClr val="bg1"/>
                </a:solidFill>
              </a:rPr>
              <a:t>Generalize new data well </a:t>
            </a:r>
          </a:p>
          <a:p>
            <a:pPr marL="742950" lvl="1" indent="-285750">
              <a:buFont typeface="Arial" panose="020B0604020202020204" pitchFamily="34" charset="0"/>
              <a:buChar char="•"/>
            </a:pPr>
            <a:r>
              <a:rPr lang="en-US" dirty="0">
                <a:solidFill>
                  <a:schemeClr val="bg1"/>
                </a:solidFill>
              </a:rPr>
              <a:t>Avoid Over Engineering</a:t>
            </a:r>
          </a:p>
          <a:p>
            <a:pPr marL="742950" lvl="1" indent="-285750">
              <a:buFont typeface="Arial" panose="020B0604020202020204" pitchFamily="34" charset="0"/>
              <a:buChar char="•"/>
            </a:pPr>
            <a:r>
              <a:rPr lang="en-US" dirty="0">
                <a:solidFill>
                  <a:schemeClr val="bg1"/>
                </a:solidFill>
              </a:rPr>
              <a:t>Computationally Efficient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Insights on target profiles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Deployment recommendations to identify probability of marketing offer acceptance by prospects</a:t>
            </a:r>
          </a:p>
          <a:p>
            <a:pPr marL="285750" indent="-285750">
              <a:buFont typeface="Arial" panose="020B0604020202020204" pitchFamily="34" charset="0"/>
              <a:buChar char="•"/>
            </a:pPr>
            <a:endParaRPr lang="en-US" sz="1600" dirty="0">
              <a:solidFill>
                <a:schemeClr val="bg1"/>
              </a:solidFill>
            </a:endParaRPr>
          </a:p>
        </p:txBody>
      </p:sp>
      <p:sp>
        <p:nvSpPr>
          <p:cNvPr id="145" name="TextBox 144">
            <a:extLst>
              <a:ext uri="{FF2B5EF4-FFF2-40B4-BE49-F238E27FC236}">
                <a16:creationId xmlns:a16="http://schemas.microsoft.com/office/drawing/2014/main" id="{0F4CEC16-8954-A024-317C-446EAC756FF2}"/>
              </a:ext>
            </a:extLst>
          </p:cNvPr>
          <p:cNvSpPr txBox="1"/>
          <p:nvPr/>
        </p:nvSpPr>
        <p:spPr>
          <a:xfrm>
            <a:off x="192527" y="869978"/>
            <a:ext cx="6113584" cy="369332"/>
          </a:xfrm>
          <a:prstGeom prst="rect">
            <a:avLst/>
          </a:prstGeom>
          <a:noFill/>
        </p:spPr>
        <p:txBody>
          <a:bodyPr wrap="square">
            <a:spAutoFit/>
          </a:bodyPr>
          <a:lstStyle/>
          <a:p>
            <a:r>
              <a:rPr lang="en-US" dirty="0"/>
              <a:t>Requirements</a:t>
            </a:r>
          </a:p>
        </p:txBody>
      </p:sp>
      <p:pic>
        <p:nvPicPr>
          <p:cNvPr id="197" name="Audio 196">
            <a:extLst>
              <a:ext uri="{FF2B5EF4-FFF2-40B4-BE49-F238E27FC236}">
                <a16:creationId xmlns:a16="http://schemas.microsoft.com/office/drawing/2014/main" id="{91B46F5B-3322-FA61-AEFF-4786B51DEF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49918692"/>
      </p:ext>
    </p:extLst>
  </p:cSld>
  <p:clrMapOvr>
    <a:masterClrMapping/>
  </p:clrMapOvr>
  <mc:AlternateContent xmlns:mc="http://schemas.openxmlformats.org/markup-compatibility/2006">
    <mc:Choice xmlns:p14="http://schemas.microsoft.com/office/powerpoint/2010/main" Requires="p14">
      <p:transition spd="slow" p14:dur="2000" advTm="14859"/>
    </mc:Choice>
    <mc:Fallback>
      <p:transition spd="slow" advTm="14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2" name="Group 11">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5" name="Freeform: Shape 44">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7" name="Freeform: Shape 46">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9" name="Group 48">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0" name="Straight Connector 49">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80" name="Rectangle 79">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descr="Stock numbers on a digital display">
            <a:extLst>
              <a:ext uri="{FF2B5EF4-FFF2-40B4-BE49-F238E27FC236}">
                <a16:creationId xmlns:a16="http://schemas.microsoft.com/office/drawing/2014/main" id="{B126EF49-08FA-9CA9-996B-C8A4EC1AF878}"/>
              </a:ext>
            </a:extLst>
          </p:cNvPr>
          <p:cNvPicPr>
            <a:picLocks noChangeAspect="1"/>
          </p:cNvPicPr>
          <p:nvPr/>
        </p:nvPicPr>
        <p:blipFill>
          <a:blip r:embed="rId5"/>
          <a:srcRect r="-1" b="3408"/>
          <a:stretch/>
        </p:blipFill>
        <p:spPr>
          <a:xfrm>
            <a:off x="3068" y="-40139"/>
            <a:ext cx="12188932" cy="6857990"/>
          </a:xfrm>
          <a:prstGeom prst="rect">
            <a:avLst/>
          </a:prstGeom>
        </p:spPr>
      </p:pic>
      <p:sp>
        <p:nvSpPr>
          <p:cNvPr id="82" name="Rectangle 81">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4" name="Group 83">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5" name="Straight Connector 84">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5" name="Right Triangle 114">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905012" y="-28414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92B2650E-94C1-4C62-6395-6476E6FA184C}"/>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sp>
        <p:nvSpPr>
          <p:cNvPr id="5" name="Title 1">
            <a:extLst>
              <a:ext uri="{FF2B5EF4-FFF2-40B4-BE49-F238E27FC236}">
                <a16:creationId xmlns:a16="http://schemas.microsoft.com/office/drawing/2014/main" id="{CC7B0435-AD50-7776-C95B-05351CD78D3B}"/>
              </a:ext>
            </a:extLst>
          </p:cNvPr>
          <p:cNvSpPr txBox="1">
            <a:spLocks/>
          </p:cNvSpPr>
          <p:nvPr/>
        </p:nvSpPr>
        <p:spPr>
          <a:xfrm>
            <a:off x="66173" y="-89226"/>
            <a:ext cx="107229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r>
              <a:rPr lang="en-US" dirty="0" err="1"/>
              <a:t>DataSet</a:t>
            </a:r>
            <a:r>
              <a:rPr lang="en-US" dirty="0"/>
              <a:t> Preview</a:t>
            </a:r>
          </a:p>
        </p:txBody>
      </p:sp>
      <p:pic>
        <p:nvPicPr>
          <p:cNvPr id="42" name="Picture 41">
            <a:extLst>
              <a:ext uri="{FF2B5EF4-FFF2-40B4-BE49-F238E27FC236}">
                <a16:creationId xmlns:a16="http://schemas.microsoft.com/office/drawing/2014/main" id="{65301B7F-969D-0B41-3425-171F7EC0BCDC}"/>
              </a:ext>
            </a:extLst>
          </p:cNvPr>
          <p:cNvPicPr>
            <a:picLocks noChangeAspect="1"/>
          </p:cNvPicPr>
          <p:nvPr/>
        </p:nvPicPr>
        <p:blipFill>
          <a:blip r:embed="rId6"/>
          <a:stretch>
            <a:fillRect/>
          </a:stretch>
        </p:blipFill>
        <p:spPr>
          <a:xfrm>
            <a:off x="6813425" y="1690688"/>
            <a:ext cx="5087641" cy="4670143"/>
          </a:xfrm>
          <a:prstGeom prst="rect">
            <a:avLst/>
          </a:prstGeom>
        </p:spPr>
      </p:pic>
      <p:sp>
        <p:nvSpPr>
          <p:cNvPr id="46" name="TextBox 45">
            <a:extLst>
              <a:ext uri="{FF2B5EF4-FFF2-40B4-BE49-F238E27FC236}">
                <a16:creationId xmlns:a16="http://schemas.microsoft.com/office/drawing/2014/main" id="{193C842F-97A7-A8C5-E43C-524F9F154640}"/>
              </a:ext>
            </a:extLst>
          </p:cNvPr>
          <p:cNvSpPr txBox="1"/>
          <p:nvPr/>
        </p:nvSpPr>
        <p:spPr>
          <a:xfrm>
            <a:off x="290934" y="1650549"/>
            <a:ext cx="5805066" cy="4524315"/>
          </a:xfrm>
          <a:prstGeom prst="rect">
            <a:avLst/>
          </a:prstGeom>
          <a:noFill/>
        </p:spPr>
        <p:txBody>
          <a:bodyPr wrap="square">
            <a:spAutoFit/>
          </a:bodyPr>
          <a:lstStyle/>
          <a:p>
            <a:r>
              <a:rPr lang="en-US" b="1" dirty="0">
                <a:solidFill>
                  <a:schemeClr val="bg1"/>
                </a:solidFill>
              </a:rPr>
              <a:t>Data load</a:t>
            </a:r>
          </a:p>
          <a:p>
            <a:r>
              <a:rPr lang="en-US" dirty="0">
                <a:solidFill>
                  <a:schemeClr val="bg1"/>
                </a:solidFill>
              </a:rPr>
              <a:t>Several datasets internal and external are loaded. </a:t>
            </a:r>
          </a:p>
          <a:p>
            <a:pPr marL="285750" indent="-285750">
              <a:buFont typeface="Arial" panose="020B0604020202020204" pitchFamily="34" charset="0"/>
              <a:buChar char="•"/>
            </a:pPr>
            <a:r>
              <a:rPr lang="en-US" dirty="0" err="1">
                <a:solidFill>
                  <a:schemeClr val="bg1"/>
                </a:solidFill>
              </a:rPr>
              <a:t>currentCustomerMktgResults</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householdAxiomData</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householdCreditData</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householdVehicleData</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prospectiveCustomers</a:t>
            </a:r>
            <a:r>
              <a:rPr lang="en-US" dirty="0">
                <a:solidFill>
                  <a:schemeClr val="bg1"/>
                </a:solidFill>
              </a:rPr>
              <a:t>.</a:t>
            </a:r>
          </a:p>
          <a:p>
            <a:endParaRPr lang="en-US" dirty="0">
              <a:solidFill>
                <a:schemeClr val="bg1"/>
              </a:solidFill>
            </a:endParaRPr>
          </a:p>
          <a:p>
            <a:r>
              <a:rPr lang="en-US" b="1" dirty="0">
                <a:solidFill>
                  <a:schemeClr val="bg1"/>
                </a:solidFill>
              </a:rPr>
              <a:t>Data joins:</a:t>
            </a:r>
          </a:p>
          <a:p>
            <a:r>
              <a:rPr lang="en-US" dirty="0">
                <a:solidFill>
                  <a:schemeClr val="bg1"/>
                </a:solidFill>
              </a:rPr>
              <a:t>All datasets (except prospective customers) are joined together based on a unique household identifier </a:t>
            </a:r>
            <a:r>
              <a:rPr lang="en-US" dirty="0" err="1">
                <a:solidFill>
                  <a:schemeClr val="bg1"/>
                </a:solidFill>
              </a:rPr>
              <a:t>HHuniqueID</a:t>
            </a:r>
            <a:r>
              <a:rPr lang="en-US" dirty="0">
                <a:solidFill>
                  <a:schemeClr val="bg1"/>
                </a:solidFill>
              </a:rPr>
              <a:t> to form a consolidated </a:t>
            </a:r>
            <a:r>
              <a:rPr lang="en-US" dirty="0" err="1">
                <a:solidFill>
                  <a:schemeClr val="bg1"/>
                </a:solidFill>
              </a:rPr>
              <a:t>fullDataSet</a:t>
            </a:r>
            <a:r>
              <a:rPr lang="en-US" dirty="0">
                <a:solidFill>
                  <a:schemeClr val="bg1"/>
                </a:solidFill>
              </a:rPr>
              <a:t> for analysis to develop a streamlined model to predict line-of-credit acceptance with a focused set of predictors</a:t>
            </a:r>
          </a:p>
          <a:p>
            <a:endParaRPr lang="en-US" dirty="0"/>
          </a:p>
        </p:txBody>
      </p:sp>
      <p:sp>
        <p:nvSpPr>
          <p:cNvPr id="81" name="TextBox 80">
            <a:extLst>
              <a:ext uri="{FF2B5EF4-FFF2-40B4-BE49-F238E27FC236}">
                <a16:creationId xmlns:a16="http://schemas.microsoft.com/office/drawing/2014/main" id="{30835293-AF93-48DF-96F9-C9F96E69AD36}"/>
              </a:ext>
            </a:extLst>
          </p:cNvPr>
          <p:cNvSpPr txBox="1"/>
          <p:nvPr/>
        </p:nvSpPr>
        <p:spPr>
          <a:xfrm>
            <a:off x="290934" y="983760"/>
            <a:ext cx="6113584" cy="419538"/>
          </a:xfrm>
          <a:prstGeom prst="rect">
            <a:avLst/>
          </a:prstGeom>
          <a:noFill/>
        </p:spPr>
        <p:txBody>
          <a:bodyPr wrap="square">
            <a:spAutoFit/>
          </a:bodyPr>
          <a:lstStyle/>
          <a:p>
            <a:pPr marL="0" indent="0">
              <a:lnSpc>
                <a:spcPct val="130000"/>
              </a:lnSpc>
              <a:buNone/>
            </a:pPr>
            <a:r>
              <a:rPr lang="en-US" sz="1800" dirty="0"/>
              <a:t>Data Files</a:t>
            </a:r>
          </a:p>
        </p:txBody>
      </p:sp>
      <p:sp>
        <p:nvSpPr>
          <p:cNvPr id="83" name="TextBox 82">
            <a:extLst>
              <a:ext uri="{FF2B5EF4-FFF2-40B4-BE49-F238E27FC236}">
                <a16:creationId xmlns:a16="http://schemas.microsoft.com/office/drawing/2014/main" id="{01EFD061-4B28-AEA3-1A8D-CACF2B1C14A2}"/>
              </a:ext>
            </a:extLst>
          </p:cNvPr>
          <p:cNvSpPr txBox="1"/>
          <p:nvPr/>
        </p:nvSpPr>
        <p:spPr>
          <a:xfrm>
            <a:off x="6681159" y="983760"/>
            <a:ext cx="6113584" cy="419538"/>
          </a:xfrm>
          <a:prstGeom prst="rect">
            <a:avLst/>
          </a:prstGeom>
          <a:noFill/>
        </p:spPr>
        <p:txBody>
          <a:bodyPr wrap="square">
            <a:spAutoFit/>
          </a:bodyPr>
          <a:lstStyle/>
          <a:p>
            <a:pPr marL="0" indent="0">
              <a:lnSpc>
                <a:spcPct val="130000"/>
              </a:lnSpc>
              <a:buNone/>
            </a:pPr>
            <a:r>
              <a:rPr lang="en-US" sz="1800" dirty="0"/>
              <a:t>Data Elements</a:t>
            </a:r>
          </a:p>
        </p:txBody>
      </p:sp>
      <p:pic>
        <p:nvPicPr>
          <p:cNvPr id="127" name="Audio 126">
            <a:extLst>
              <a:ext uri="{FF2B5EF4-FFF2-40B4-BE49-F238E27FC236}">
                <a16:creationId xmlns:a16="http://schemas.microsoft.com/office/drawing/2014/main" id="{08A736A9-F0D5-1692-6D2C-F7B25CAEDE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8360985"/>
      </p:ext>
    </p:extLst>
  </p:cSld>
  <p:clrMapOvr>
    <a:masterClrMapping/>
  </p:clrMapOvr>
  <mc:AlternateContent xmlns:mc="http://schemas.openxmlformats.org/markup-compatibility/2006">
    <mc:Choice xmlns:p14="http://schemas.microsoft.com/office/powerpoint/2010/main" Requires="p14">
      <p:transition spd="slow" p14:dur="2000" advTm="40621"/>
    </mc:Choice>
    <mc:Fallback>
      <p:transition spd="slow" advTm="40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54012-2765-6CA4-EFC2-DE720CB3B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BF6C6-AA37-4904-6BC8-D7E1CDF43515}"/>
              </a:ext>
            </a:extLst>
          </p:cNvPr>
          <p:cNvSpPr>
            <a:spLocks noGrp="1"/>
          </p:cNvSpPr>
          <p:nvPr>
            <p:ph type="title"/>
          </p:nvPr>
        </p:nvSpPr>
        <p:spPr>
          <a:xfrm>
            <a:off x="371119" y="206985"/>
            <a:ext cx="10722932" cy="1325563"/>
          </a:xfrm>
        </p:spPr>
        <p:txBody>
          <a:bodyPr/>
          <a:lstStyle/>
          <a:p>
            <a:r>
              <a:rPr lang="en-US" dirty="0"/>
              <a:t>Selection Rationale</a:t>
            </a:r>
          </a:p>
        </p:txBody>
      </p:sp>
      <p:sp>
        <p:nvSpPr>
          <p:cNvPr id="3" name="Content Placeholder 2">
            <a:extLst>
              <a:ext uri="{FF2B5EF4-FFF2-40B4-BE49-F238E27FC236}">
                <a16:creationId xmlns:a16="http://schemas.microsoft.com/office/drawing/2014/main" id="{E09A1A5B-DE38-7DE4-C436-4E00394595C4}"/>
              </a:ext>
            </a:extLst>
          </p:cNvPr>
          <p:cNvSpPr>
            <a:spLocks noGrp="1"/>
          </p:cNvSpPr>
          <p:nvPr>
            <p:ph idx="1"/>
          </p:nvPr>
        </p:nvSpPr>
        <p:spPr>
          <a:xfrm>
            <a:off x="656493" y="1606636"/>
            <a:ext cx="4759569" cy="4351338"/>
          </a:xfrm>
        </p:spPr>
        <p:txBody>
          <a:bodyPr>
            <a:normAutofit/>
          </a:bodyPr>
          <a:lstStyle/>
          <a:p>
            <a:pPr marL="0" indent="0">
              <a:buNone/>
            </a:pPr>
            <a:r>
              <a:rPr lang="en-US" sz="1500" b="1" dirty="0"/>
              <a:t>Target Variable:  </a:t>
            </a:r>
            <a:r>
              <a:rPr lang="en-US" sz="1500" dirty="0" err="1"/>
              <a:t>Y_AcceptedOffer</a:t>
            </a:r>
            <a:r>
              <a:rPr lang="en-US" sz="1500" dirty="0"/>
              <a:t> serves as the binary target variable, where "Accepted" is coded as 1 (success), and "</a:t>
            </a:r>
            <a:r>
              <a:rPr lang="en-US" sz="1500" dirty="0" err="1"/>
              <a:t>DidNotAccept</a:t>
            </a:r>
            <a:r>
              <a:rPr lang="en-US" sz="1500" dirty="0"/>
              <a:t>" as 0.</a:t>
            </a:r>
          </a:p>
          <a:p>
            <a:pPr marL="0" indent="0">
              <a:buNone/>
            </a:pPr>
            <a:endParaRPr lang="en-US" sz="1500" b="1" dirty="0"/>
          </a:p>
          <a:p>
            <a:pPr marL="0" indent="0">
              <a:buNone/>
            </a:pPr>
            <a:r>
              <a:rPr lang="en-US" sz="1500" b="1" dirty="0"/>
              <a:t>Initial Examination</a:t>
            </a:r>
          </a:p>
          <a:p>
            <a:pPr marL="0" indent="0">
              <a:buNone/>
            </a:pPr>
            <a:r>
              <a:rPr lang="en-US" sz="1500" dirty="0"/>
              <a:t>Duplicate and high-cardinality variables were identified and removed to reduce complexity and prevent overfitting. </a:t>
            </a:r>
          </a:p>
          <a:p>
            <a:pPr marL="0" indent="0">
              <a:buNone/>
            </a:pPr>
            <a:r>
              <a:rPr lang="en-US" sz="1500" dirty="0"/>
              <a:t>These include </a:t>
            </a:r>
            <a:r>
              <a:rPr lang="en-US" sz="1500" dirty="0" err="1"/>
              <a:t>LastContactMonth</a:t>
            </a:r>
            <a:r>
              <a:rPr lang="en-US" sz="1500" dirty="0"/>
              <a:t>, </a:t>
            </a:r>
            <a:r>
              <a:rPr lang="en-US" sz="1500" dirty="0" err="1"/>
              <a:t>LastContactDay</a:t>
            </a:r>
            <a:r>
              <a:rPr lang="en-US" sz="1500" dirty="0"/>
              <a:t>, </a:t>
            </a:r>
            <a:r>
              <a:rPr lang="en-US" sz="1500" dirty="0" err="1"/>
              <a:t>carMake</a:t>
            </a:r>
            <a:r>
              <a:rPr lang="en-US" sz="1500" dirty="0"/>
              <a:t>, </a:t>
            </a:r>
            <a:r>
              <a:rPr lang="en-US" sz="1500" dirty="0" err="1"/>
              <a:t>carModel</a:t>
            </a:r>
            <a:r>
              <a:rPr lang="en-US" sz="1500" dirty="0"/>
              <a:t>, </a:t>
            </a:r>
            <a:r>
              <a:rPr lang="en-US" sz="1500" dirty="0" err="1"/>
              <a:t>EstRace</a:t>
            </a:r>
            <a:r>
              <a:rPr lang="en-US" sz="1500" dirty="0"/>
              <a:t>, and Job.</a:t>
            </a:r>
          </a:p>
          <a:p>
            <a:pPr marL="0" indent="0">
              <a:buNone/>
            </a:pPr>
            <a:endParaRPr lang="en-US" sz="1500" dirty="0"/>
          </a:p>
          <a:p>
            <a:pPr marL="0" indent="0">
              <a:buNone/>
            </a:pPr>
            <a:r>
              <a:rPr lang="en-US" sz="1500" dirty="0"/>
              <a:t>Duration for each contact was computed based on </a:t>
            </a:r>
            <a:r>
              <a:rPr lang="en-US" sz="1500" dirty="0" err="1"/>
              <a:t>CallStart</a:t>
            </a:r>
            <a:r>
              <a:rPr lang="en-US" sz="1500" dirty="0"/>
              <a:t> and </a:t>
            </a:r>
            <a:r>
              <a:rPr lang="en-US" sz="1500" dirty="0" err="1"/>
              <a:t>CallEnd</a:t>
            </a:r>
            <a:r>
              <a:rPr lang="en-US" sz="1500" dirty="0"/>
              <a:t>.</a:t>
            </a:r>
          </a:p>
        </p:txBody>
      </p:sp>
      <p:sp>
        <p:nvSpPr>
          <p:cNvPr id="4" name="Subtitle 2">
            <a:extLst>
              <a:ext uri="{FF2B5EF4-FFF2-40B4-BE49-F238E27FC236}">
                <a16:creationId xmlns:a16="http://schemas.microsoft.com/office/drawing/2014/main" id="{08A0927B-AC69-55F2-0A0D-8B8C5316D8DF}"/>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sp>
        <p:nvSpPr>
          <p:cNvPr id="6" name="TextBox 5">
            <a:extLst>
              <a:ext uri="{FF2B5EF4-FFF2-40B4-BE49-F238E27FC236}">
                <a16:creationId xmlns:a16="http://schemas.microsoft.com/office/drawing/2014/main" id="{DB120B98-2A6E-3A4E-15F7-1846DA091C7C}"/>
              </a:ext>
            </a:extLst>
          </p:cNvPr>
          <p:cNvSpPr txBox="1"/>
          <p:nvPr/>
        </p:nvSpPr>
        <p:spPr>
          <a:xfrm>
            <a:off x="6304085" y="1606636"/>
            <a:ext cx="5360377" cy="2308324"/>
          </a:xfrm>
          <a:prstGeom prst="rect">
            <a:avLst/>
          </a:prstGeom>
          <a:noFill/>
        </p:spPr>
        <p:txBody>
          <a:bodyPr wrap="square">
            <a:spAutoFit/>
          </a:bodyPr>
          <a:lstStyle/>
          <a:p>
            <a:r>
              <a:rPr lang="en-US" b="1" dirty="0">
                <a:solidFill>
                  <a:srgbClr val="FFFFFF"/>
                </a:solidFill>
              </a:rPr>
              <a:t>Data Partitioning :</a:t>
            </a:r>
          </a:p>
          <a:p>
            <a:r>
              <a:rPr lang="en-US" dirty="0">
                <a:solidFill>
                  <a:srgbClr val="FFFFFF"/>
                </a:solidFill>
              </a:rPr>
              <a:t>A random 90%-10% split was applied to create training set with more data and a Validation set.</a:t>
            </a:r>
          </a:p>
          <a:p>
            <a:endParaRPr lang="en-US" dirty="0">
              <a:solidFill>
                <a:srgbClr val="FFFFFF"/>
              </a:solidFill>
            </a:endParaRPr>
          </a:p>
          <a:p>
            <a:r>
              <a:rPr lang="en-US" b="1" dirty="0">
                <a:solidFill>
                  <a:srgbClr val="FFFFFF"/>
                </a:solidFill>
              </a:rPr>
              <a:t>Preprocessing with </a:t>
            </a:r>
            <a:r>
              <a:rPr lang="en-US" b="1" dirty="0" err="1">
                <a:solidFill>
                  <a:srgbClr val="FFFFFF"/>
                </a:solidFill>
              </a:rPr>
              <a:t>vtreat</a:t>
            </a:r>
            <a:r>
              <a:rPr lang="en-US" b="1" dirty="0">
                <a:solidFill>
                  <a:srgbClr val="FFFFFF"/>
                </a:solidFill>
              </a:rPr>
              <a:t>:</a:t>
            </a:r>
          </a:p>
          <a:p>
            <a:r>
              <a:rPr lang="en-US" dirty="0">
                <a:solidFill>
                  <a:srgbClr val="FFFFFF"/>
                </a:solidFill>
              </a:rPr>
              <a:t>The </a:t>
            </a:r>
            <a:r>
              <a:rPr lang="en-US" dirty="0" err="1">
                <a:solidFill>
                  <a:srgbClr val="FFFFFF"/>
                </a:solidFill>
              </a:rPr>
              <a:t>vtreat</a:t>
            </a:r>
            <a:r>
              <a:rPr lang="en-US" dirty="0">
                <a:solidFill>
                  <a:srgbClr val="FFFFFF"/>
                </a:solidFill>
              </a:rPr>
              <a:t> package created a treatment plan to handle categorical outcomes and handling missing values.  </a:t>
            </a:r>
          </a:p>
        </p:txBody>
      </p:sp>
      <p:sp>
        <p:nvSpPr>
          <p:cNvPr id="8" name="TextBox 7">
            <a:extLst>
              <a:ext uri="{FF2B5EF4-FFF2-40B4-BE49-F238E27FC236}">
                <a16:creationId xmlns:a16="http://schemas.microsoft.com/office/drawing/2014/main" id="{F932981D-5CB6-CBBB-0F03-2FA4D040E70B}"/>
              </a:ext>
            </a:extLst>
          </p:cNvPr>
          <p:cNvSpPr txBox="1"/>
          <p:nvPr/>
        </p:nvSpPr>
        <p:spPr>
          <a:xfrm>
            <a:off x="6304085" y="3995905"/>
            <a:ext cx="6219092" cy="2031325"/>
          </a:xfrm>
          <a:prstGeom prst="rect">
            <a:avLst/>
          </a:prstGeom>
          <a:noFill/>
        </p:spPr>
        <p:txBody>
          <a:bodyPr wrap="square">
            <a:spAutoFit/>
          </a:bodyPr>
          <a:lstStyle/>
          <a:p>
            <a:endParaRPr lang="en-US" b="1" dirty="0">
              <a:solidFill>
                <a:srgbClr val="FFFFFF"/>
              </a:solidFill>
            </a:endParaRPr>
          </a:p>
          <a:p>
            <a:r>
              <a:rPr lang="en-US" b="1" dirty="0">
                <a:solidFill>
                  <a:srgbClr val="FFFFFF"/>
                </a:solidFill>
              </a:rPr>
              <a:t>Model Selection and Training</a:t>
            </a:r>
          </a:p>
          <a:p>
            <a:r>
              <a:rPr lang="en-US" dirty="0">
                <a:solidFill>
                  <a:srgbClr val="FFFFFF"/>
                </a:solidFill>
              </a:rPr>
              <a:t>Since target variable is binary, following supervised  classification models were used:</a:t>
            </a:r>
          </a:p>
          <a:p>
            <a:pPr>
              <a:buFont typeface="+mj-lt"/>
              <a:buAutoNum type="arabicPeriod"/>
            </a:pPr>
            <a:r>
              <a:rPr lang="en-US" dirty="0">
                <a:solidFill>
                  <a:srgbClr val="FFFFFF"/>
                </a:solidFill>
              </a:rPr>
              <a:t>Logistic Regression</a:t>
            </a:r>
          </a:p>
          <a:p>
            <a:pPr>
              <a:buFont typeface="+mj-lt"/>
              <a:buAutoNum type="arabicPeriod"/>
            </a:pPr>
            <a:r>
              <a:rPr lang="en-US" dirty="0">
                <a:solidFill>
                  <a:srgbClr val="FFFFFF"/>
                </a:solidFill>
              </a:rPr>
              <a:t>Classification Tree (Decision Tree)</a:t>
            </a:r>
          </a:p>
          <a:p>
            <a:pPr>
              <a:buFont typeface="+mj-lt"/>
              <a:buAutoNum type="arabicPeriod"/>
            </a:pPr>
            <a:r>
              <a:rPr lang="en-US" dirty="0">
                <a:solidFill>
                  <a:srgbClr val="FFFFFF"/>
                </a:solidFill>
              </a:rPr>
              <a:t>Random Forest</a:t>
            </a:r>
            <a:endParaRPr lang="en-US" dirty="0"/>
          </a:p>
        </p:txBody>
      </p:sp>
      <p:sp>
        <p:nvSpPr>
          <p:cNvPr id="9" name="TextBox 8">
            <a:extLst>
              <a:ext uri="{FF2B5EF4-FFF2-40B4-BE49-F238E27FC236}">
                <a16:creationId xmlns:a16="http://schemas.microsoft.com/office/drawing/2014/main" id="{A5195555-73F2-1D9D-3BFF-E1CAC522BE35}"/>
              </a:ext>
            </a:extLst>
          </p:cNvPr>
          <p:cNvSpPr txBox="1"/>
          <p:nvPr/>
        </p:nvSpPr>
        <p:spPr>
          <a:xfrm>
            <a:off x="656493" y="1113010"/>
            <a:ext cx="6113584" cy="419538"/>
          </a:xfrm>
          <a:prstGeom prst="rect">
            <a:avLst/>
          </a:prstGeom>
          <a:noFill/>
        </p:spPr>
        <p:txBody>
          <a:bodyPr wrap="square">
            <a:spAutoFit/>
          </a:bodyPr>
          <a:lstStyle/>
          <a:p>
            <a:pPr marL="0" indent="0">
              <a:lnSpc>
                <a:spcPct val="130000"/>
              </a:lnSpc>
              <a:buNone/>
            </a:pPr>
            <a:r>
              <a:rPr lang="en-US" sz="1800" dirty="0"/>
              <a:t>Variables</a:t>
            </a:r>
          </a:p>
        </p:txBody>
      </p:sp>
      <p:sp>
        <p:nvSpPr>
          <p:cNvPr id="10" name="TextBox 9">
            <a:extLst>
              <a:ext uri="{FF2B5EF4-FFF2-40B4-BE49-F238E27FC236}">
                <a16:creationId xmlns:a16="http://schemas.microsoft.com/office/drawing/2014/main" id="{7AE8D91E-0A64-282C-17FD-3CB0B36BF0C8}"/>
              </a:ext>
            </a:extLst>
          </p:cNvPr>
          <p:cNvSpPr txBox="1"/>
          <p:nvPr/>
        </p:nvSpPr>
        <p:spPr>
          <a:xfrm>
            <a:off x="6304085" y="1113010"/>
            <a:ext cx="6113584" cy="419538"/>
          </a:xfrm>
          <a:prstGeom prst="rect">
            <a:avLst/>
          </a:prstGeom>
          <a:noFill/>
        </p:spPr>
        <p:txBody>
          <a:bodyPr wrap="square">
            <a:spAutoFit/>
          </a:bodyPr>
          <a:lstStyle/>
          <a:p>
            <a:pPr marL="0" indent="0">
              <a:lnSpc>
                <a:spcPct val="130000"/>
              </a:lnSpc>
              <a:buNone/>
            </a:pPr>
            <a:r>
              <a:rPr lang="en-US" sz="1800" dirty="0"/>
              <a:t>Algorithms</a:t>
            </a:r>
          </a:p>
        </p:txBody>
      </p:sp>
      <p:pic>
        <p:nvPicPr>
          <p:cNvPr id="26" name="Audio 25">
            <a:extLst>
              <a:ext uri="{FF2B5EF4-FFF2-40B4-BE49-F238E27FC236}">
                <a16:creationId xmlns:a16="http://schemas.microsoft.com/office/drawing/2014/main" id="{438DA774-9089-2E7F-8816-595EDCCA82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8910150"/>
      </p:ext>
    </p:extLst>
  </p:cSld>
  <p:clrMapOvr>
    <a:masterClrMapping/>
  </p:clrMapOvr>
  <mc:AlternateContent xmlns:mc="http://schemas.openxmlformats.org/markup-compatibility/2006">
    <mc:Choice xmlns:p14="http://schemas.microsoft.com/office/powerpoint/2010/main" Requires="p14">
      <p:transition spd="slow" p14:dur="2000" advTm="49828"/>
    </mc:Choice>
    <mc:Fallback>
      <p:transition spd="slow" advTm="49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FDB6-A30D-F539-E50C-521CB014DC49}"/>
              </a:ext>
            </a:extLst>
          </p:cNvPr>
          <p:cNvSpPr>
            <a:spLocks noGrp="1"/>
          </p:cNvSpPr>
          <p:nvPr>
            <p:ph type="title"/>
          </p:nvPr>
        </p:nvSpPr>
        <p:spPr/>
        <p:txBody>
          <a:bodyPr/>
          <a:lstStyle/>
          <a:p>
            <a:r>
              <a:rPr lang="en-US" dirty="0"/>
              <a:t>Collinearity Review</a:t>
            </a:r>
          </a:p>
        </p:txBody>
      </p:sp>
      <p:pic>
        <p:nvPicPr>
          <p:cNvPr id="5" name="Picture 4">
            <a:extLst>
              <a:ext uri="{FF2B5EF4-FFF2-40B4-BE49-F238E27FC236}">
                <a16:creationId xmlns:a16="http://schemas.microsoft.com/office/drawing/2014/main" id="{022AC573-3F8E-773F-AA94-D8F3A8B4691D}"/>
              </a:ext>
            </a:extLst>
          </p:cNvPr>
          <p:cNvPicPr>
            <a:picLocks noChangeAspect="1"/>
          </p:cNvPicPr>
          <p:nvPr/>
        </p:nvPicPr>
        <p:blipFill>
          <a:blip r:embed="rId5"/>
          <a:stretch>
            <a:fillRect/>
          </a:stretch>
        </p:blipFill>
        <p:spPr>
          <a:xfrm>
            <a:off x="5764999" y="1302976"/>
            <a:ext cx="5929264" cy="5189900"/>
          </a:xfrm>
          <a:prstGeom prst="rect">
            <a:avLst/>
          </a:prstGeom>
        </p:spPr>
      </p:pic>
      <p:sp>
        <p:nvSpPr>
          <p:cNvPr id="7" name="TextBox 6">
            <a:extLst>
              <a:ext uri="{FF2B5EF4-FFF2-40B4-BE49-F238E27FC236}">
                <a16:creationId xmlns:a16="http://schemas.microsoft.com/office/drawing/2014/main" id="{4E5B4CE7-E80A-711B-6E54-224A24253900}"/>
              </a:ext>
            </a:extLst>
          </p:cNvPr>
          <p:cNvSpPr txBox="1"/>
          <p:nvPr/>
        </p:nvSpPr>
        <p:spPr>
          <a:xfrm>
            <a:off x="527500" y="1690688"/>
            <a:ext cx="4946867" cy="3970318"/>
          </a:xfrm>
          <a:prstGeom prst="rect">
            <a:avLst/>
          </a:prstGeom>
          <a:noFill/>
        </p:spPr>
        <p:txBody>
          <a:bodyPr wrap="square">
            <a:spAutoFit/>
          </a:bodyPr>
          <a:lstStyle/>
          <a:p>
            <a:r>
              <a:rPr lang="en-US" dirty="0">
                <a:solidFill>
                  <a:schemeClr val="bg1"/>
                </a:solidFill>
              </a:rPr>
              <a:t>A correlation heatmap is a good visual tool used to interpret the relationships among various variables in the dataset. </a:t>
            </a:r>
          </a:p>
          <a:p>
            <a:endParaRPr lang="en-US" dirty="0">
              <a:solidFill>
                <a:schemeClr val="bg1"/>
              </a:solidFill>
            </a:endParaRPr>
          </a:p>
          <a:p>
            <a:r>
              <a:rPr lang="en-US" dirty="0">
                <a:solidFill>
                  <a:schemeClr val="bg1"/>
                </a:solidFill>
              </a:rPr>
              <a:t>Apart from the obvious perfect self-correlations, most variables show very weak correlations (close to zero) below 0.5.</a:t>
            </a:r>
          </a:p>
          <a:p>
            <a:endParaRPr lang="en-US" dirty="0">
              <a:solidFill>
                <a:schemeClr val="bg1"/>
              </a:solidFill>
            </a:endParaRPr>
          </a:p>
          <a:p>
            <a:r>
              <a:rPr lang="en-US" dirty="0">
                <a:solidFill>
                  <a:schemeClr val="bg1"/>
                </a:solidFill>
              </a:rPr>
              <a:t>Overall, the dataset exhibits low multicollinearity among features, with only a few moderate correlations, supporting the pursuit of a parsimonious model without significant redundancy among input variables.</a:t>
            </a:r>
          </a:p>
        </p:txBody>
      </p:sp>
      <p:sp>
        <p:nvSpPr>
          <p:cNvPr id="8" name="Subtitle 2">
            <a:extLst>
              <a:ext uri="{FF2B5EF4-FFF2-40B4-BE49-F238E27FC236}">
                <a16:creationId xmlns:a16="http://schemas.microsoft.com/office/drawing/2014/main" id="{01A7D55F-9D2D-9BB5-4832-79E986667315}"/>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sp>
        <p:nvSpPr>
          <p:cNvPr id="10" name="TextBox 9">
            <a:extLst>
              <a:ext uri="{FF2B5EF4-FFF2-40B4-BE49-F238E27FC236}">
                <a16:creationId xmlns:a16="http://schemas.microsoft.com/office/drawing/2014/main" id="{7F883D9F-7AD7-98C0-2C0B-6F3FB225A7C0}"/>
              </a:ext>
            </a:extLst>
          </p:cNvPr>
          <p:cNvSpPr txBox="1"/>
          <p:nvPr/>
        </p:nvSpPr>
        <p:spPr>
          <a:xfrm>
            <a:off x="527501" y="1302975"/>
            <a:ext cx="6113584" cy="369332"/>
          </a:xfrm>
          <a:prstGeom prst="rect">
            <a:avLst/>
          </a:prstGeom>
          <a:noFill/>
        </p:spPr>
        <p:txBody>
          <a:bodyPr wrap="square">
            <a:spAutoFit/>
          </a:bodyPr>
          <a:lstStyle/>
          <a:p>
            <a:r>
              <a:rPr lang="en-US" dirty="0"/>
              <a:t>Correlation heatmap </a:t>
            </a:r>
          </a:p>
        </p:txBody>
      </p:sp>
      <p:pic>
        <p:nvPicPr>
          <p:cNvPr id="22" name="Audio 21">
            <a:extLst>
              <a:ext uri="{FF2B5EF4-FFF2-40B4-BE49-F238E27FC236}">
                <a16:creationId xmlns:a16="http://schemas.microsoft.com/office/drawing/2014/main" id="{CF7AA443-EC98-EDE6-AA08-C78312CE56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84502528"/>
      </p:ext>
    </p:extLst>
  </p:cSld>
  <p:clrMapOvr>
    <a:masterClrMapping/>
  </p:clrMapOvr>
  <mc:AlternateContent xmlns:mc="http://schemas.openxmlformats.org/markup-compatibility/2006">
    <mc:Choice xmlns:p14="http://schemas.microsoft.com/office/powerpoint/2010/main" Requires="p14">
      <p:transition spd="slow" p14:dur="2000" advTm="24019"/>
    </mc:Choice>
    <mc:Fallback>
      <p:transition spd="slow" advTm="24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6BC9-D669-1F31-2D37-71ACAB01FE8C}"/>
              </a:ext>
            </a:extLst>
          </p:cNvPr>
          <p:cNvSpPr>
            <a:spLocks noGrp="1"/>
          </p:cNvSpPr>
          <p:nvPr>
            <p:ph type="title"/>
          </p:nvPr>
        </p:nvSpPr>
        <p:spPr/>
        <p:txBody>
          <a:bodyPr/>
          <a:lstStyle/>
          <a:p>
            <a:r>
              <a:rPr lang="en-US" dirty="0"/>
              <a:t>Logistic Regression 1 of 2</a:t>
            </a:r>
          </a:p>
        </p:txBody>
      </p:sp>
      <p:graphicFrame>
        <p:nvGraphicFramePr>
          <p:cNvPr id="1036" name="Content Placeholder 2">
            <a:extLst>
              <a:ext uri="{FF2B5EF4-FFF2-40B4-BE49-F238E27FC236}">
                <a16:creationId xmlns:a16="http://schemas.microsoft.com/office/drawing/2014/main" id="{0F7B2842-B754-9A83-281F-36089A4D6CE4}"/>
              </a:ext>
            </a:extLst>
          </p:cNvPr>
          <p:cNvGraphicFramePr>
            <a:graphicFrameLocks noGrp="1"/>
          </p:cNvGraphicFramePr>
          <p:nvPr>
            <p:ph idx="1"/>
            <p:extLst>
              <p:ext uri="{D42A27DB-BD31-4B8C-83A1-F6EECF244321}">
                <p14:modId xmlns:p14="http://schemas.microsoft.com/office/powerpoint/2010/main" val="3976037235"/>
              </p:ext>
            </p:extLst>
          </p:nvPr>
        </p:nvGraphicFramePr>
        <p:xfrm>
          <a:off x="832684" y="1684923"/>
          <a:ext cx="9733838"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a:extLst>
              <a:ext uri="{FF2B5EF4-FFF2-40B4-BE49-F238E27FC236}">
                <a16:creationId xmlns:a16="http://schemas.microsoft.com/office/drawing/2014/main" id="{B0E18E03-468A-6F72-7F87-C272D7706996}"/>
              </a:ext>
            </a:extLst>
          </p:cNvPr>
          <p:cNvSpPr txBox="1"/>
          <p:nvPr/>
        </p:nvSpPr>
        <p:spPr>
          <a:xfrm>
            <a:off x="1289988" y="5933023"/>
            <a:ext cx="10363199" cy="369332"/>
          </a:xfrm>
          <a:prstGeom prst="rect">
            <a:avLst/>
          </a:prstGeom>
          <a:noFill/>
        </p:spPr>
        <p:txBody>
          <a:bodyPr wrap="square">
            <a:spAutoFit/>
          </a:bodyPr>
          <a:lstStyle/>
          <a:p>
            <a:r>
              <a:rPr lang="en-US" sz="1400" dirty="0">
                <a:solidFill>
                  <a:prstClr val="white"/>
                </a:solidFill>
                <a:latin typeface="Avenir Next LT Pro"/>
              </a:rPr>
              <a:t>Thus, a more efficient and explainable logistic regression model was built, balancing simplicity and performance</a:t>
            </a:r>
            <a:r>
              <a:rPr lang="en-US" dirty="0">
                <a:solidFill>
                  <a:schemeClr val="bg1"/>
                </a:solidFill>
              </a:rPr>
              <a:t>.</a:t>
            </a:r>
          </a:p>
        </p:txBody>
      </p:sp>
      <p:pic>
        <p:nvPicPr>
          <p:cNvPr id="1030" name="Picture 6" descr="Number, circle, two">
            <a:extLst>
              <a:ext uri="{FF2B5EF4-FFF2-40B4-BE49-F238E27FC236}">
                <a16:creationId xmlns:a16="http://schemas.microsoft.com/office/drawing/2014/main" id="{089AAC00-5CE1-2503-E7E7-FB28E10EEA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13" y="1931210"/>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A04815F-A28E-7F92-26FF-0B319E38AC05}"/>
              </a:ext>
            </a:extLst>
          </p:cNvPr>
          <p:cNvSpPr txBox="1"/>
          <p:nvPr/>
        </p:nvSpPr>
        <p:spPr>
          <a:xfrm>
            <a:off x="457200" y="1271150"/>
            <a:ext cx="6113584" cy="419538"/>
          </a:xfrm>
          <a:prstGeom prst="rect">
            <a:avLst/>
          </a:prstGeom>
          <a:noFill/>
        </p:spPr>
        <p:txBody>
          <a:bodyPr wrap="square">
            <a:spAutoFit/>
          </a:bodyPr>
          <a:lstStyle/>
          <a:p>
            <a:pPr marL="0" indent="0">
              <a:lnSpc>
                <a:spcPct val="130000"/>
              </a:lnSpc>
              <a:buNone/>
            </a:pPr>
            <a:r>
              <a:rPr lang="en-US" sz="1800" dirty="0"/>
              <a:t>Model Development &amp; Design Steps</a:t>
            </a:r>
          </a:p>
        </p:txBody>
      </p:sp>
      <p:pic>
        <p:nvPicPr>
          <p:cNvPr id="1032" name="Picture 8" descr="circle, number, one icon">
            <a:extLst>
              <a:ext uri="{FF2B5EF4-FFF2-40B4-BE49-F238E27FC236}">
                <a16:creationId xmlns:a16="http://schemas.microsoft.com/office/drawing/2014/main" id="{6D9C8121-7ABB-0108-68D2-4C7E5277F9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5219" y="1931210"/>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ircle, number, three icon">
            <a:extLst>
              <a:ext uri="{FF2B5EF4-FFF2-40B4-BE49-F238E27FC236}">
                <a16:creationId xmlns:a16="http://schemas.microsoft.com/office/drawing/2014/main" id="{86DBC052-7215-4465-E011-1A291C9EDD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66465" y="1931210"/>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15" name="Subtitle 2">
            <a:extLst>
              <a:ext uri="{FF2B5EF4-FFF2-40B4-BE49-F238E27FC236}">
                <a16:creationId xmlns:a16="http://schemas.microsoft.com/office/drawing/2014/main" id="{32B484E7-59A9-1DD8-344B-45629034495A}"/>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pic>
        <p:nvPicPr>
          <p:cNvPr id="27" name="Audio 26">
            <a:extLst>
              <a:ext uri="{FF2B5EF4-FFF2-40B4-BE49-F238E27FC236}">
                <a16:creationId xmlns:a16="http://schemas.microsoft.com/office/drawing/2014/main" id="{6C8DB95D-4FF5-9C31-BC1F-6C536869A0A5}"/>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22262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9592"/>
    </mc:Choice>
    <mc:Fallback>
      <p:transition spd="slow" advTm="29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791C1-2277-C102-9D7A-27817121E9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3177E-828A-49BD-1918-2C2951DD81B0}"/>
              </a:ext>
            </a:extLst>
          </p:cNvPr>
          <p:cNvSpPr>
            <a:spLocks noGrp="1"/>
          </p:cNvSpPr>
          <p:nvPr>
            <p:ph type="title"/>
          </p:nvPr>
        </p:nvSpPr>
        <p:spPr/>
        <p:txBody>
          <a:bodyPr/>
          <a:lstStyle/>
          <a:p>
            <a:r>
              <a:rPr lang="en-US" dirty="0"/>
              <a:t>Logistic Regression 2 of 2</a:t>
            </a:r>
          </a:p>
        </p:txBody>
      </p:sp>
      <p:pic>
        <p:nvPicPr>
          <p:cNvPr id="5" name="Picture 4">
            <a:extLst>
              <a:ext uri="{FF2B5EF4-FFF2-40B4-BE49-F238E27FC236}">
                <a16:creationId xmlns:a16="http://schemas.microsoft.com/office/drawing/2014/main" id="{5A3BA8E7-2D1F-6155-3F94-977355916CD6}"/>
              </a:ext>
            </a:extLst>
          </p:cNvPr>
          <p:cNvPicPr>
            <a:picLocks noChangeAspect="1"/>
          </p:cNvPicPr>
          <p:nvPr/>
        </p:nvPicPr>
        <p:blipFill>
          <a:blip r:embed="rId5"/>
          <a:stretch>
            <a:fillRect/>
          </a:stretch>
        </p:blipFill>
        <p:spPr>
          <a:xfrm>
            <a:off x="626900" y="1977097"/>
            <a:ext cx="5053216" cy="3609440"/>
          </a:xfrm>
          <a:prstGeom prst="rect">
            <a:avLst/>
          </a:prstGeom>
        </p:spPr>
      </p:pic>
      <p:sp>
        <p:nvSpPr>
          <p:cNvPr id="9" name="TextBox 8">
            <a:extLst>
              <a:ext uri="{FF2B5EF4-FFF2-40B4-BE49-F238E27FC236}">
                <a16:creationId xmlns:a16="http://schemas.microsoft.com/office/drawing/2014/main" id="{21395354-E649-39AD-DA12-FA4C37B82402}"/>
              </a:ext>
            </a:extLst>
          </p:cNvPr>
          <p:cNvSpPr txBox="1"/>
          <p:nvPr/>
        </p:nvSpPr>
        <p:spPr>
          <a:xfrm>
            <a:off x="6511886" y="1426112"/>
            <a:ext cx="4665785" cy="4801314"/>
          </a:xfrm>
          <a:prstGeom prst="rect">
            <a:avLst/>
          </a:prstGeom>
          <a:noFill/>
        </p:spPr>
        <p:txBody>
          <a:bodyPr wrap="square" rtlCol="0">
            <a:spAutoFit/>
          </a:bodyPr>
          <a:lstStyle/>
          <a:p>
            <a:r>
              <a:rPr lang="en-US" dirty="0"/>
              <a:t>Summary of Model Performance</a:t>
            </a:r>
          </a:p>
          <a:p>
            <a:endParaRPr lang="en-US" b="1" dirty="0">
              <a:solidFill>
                <a:schemeClr val="bg1"/>
              </a:solidFill>
            </a:endParaRPr>
          </a:p>
          <a:p>
            <a:r>
              <a:rPr lang="en-US" b="1" dirty="0">
                <a:solidFill>
                  <a:schemeClr val="bg1"/>
                </a:solidFill>
              </a:rPr>
              <a:t>Overall Performance: </a:t>
            </a:r>
            <a:r>
              <a:rPr lang="en-US" dirty="0">
                <a:solidFill>
                  <a:schemeClr val="bg1"/>
                </a:solidFill>
              </a:rPr>
              <a:t>The model performs well on both the training and validation sets with strong accuracy, sensitivity, precision, and F1 scores. There is a slight improvement in generalization from the training set to the validation set, especially in terms of specificity, NPV, and F1 score.</a:t>
            </a:r>
          </a:p>
          <a:p>
            <a:endParaRPr lang="en-US" dirty="0">
              <a:solidFill>
                <a:schemeClr val="bg1"/>
              </a:solidFill>
            </a:endParaRPr>
          </a:p>
          <a:p>
            <a:r>
              <a:rPr lang="en-US" b="1" dirty="0">
                <a:solidFill>
                  <a:schemeClr val="bg1"/>
                </a:solidFill>
              </a:rPr>
              <a:t>Room for Improvement: </a:t>
            </a:r>
            <a:r>
              <a:rPr lang="en-US" dirty="0">
                <a:solidFill>
                  <a:schemeClr val="bg1"/>
                </a:solidFill>
              </a:rPr>
              <a:t>While the model is doing well, increasing specificity (identifying more true negatives) and reducing false positives further could still be beneficial, as the  minimizing false positives is critical for this use case .</a:t>
            </a:r>
          </a:p>
        </p:txBody>
      </p:sp>
      <p:sp>
        <p:nvSpPr>
          <p:cNvPr id="10" name="Subtitle 2">
            <a:extLst>
              <a:ext uri="{FF2B5EF4-FFF2-40B4-BE49-F238E27FC236}">
                <a16:creationId xmlns:a16="http://schemas.microsoft.com/office/drawing/2014/main" id="{6DA5100C-49DB-4AC8-6DAA-8837B5183B32}"/>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sp>
        <p:nvSpPr>
          <p:cNvPr id="12" name="TextBox 11">
            <a:extLst>
              <a:ext uri="{FF2B5EF4-FFF2-40B4-BE49-F238E27FC236}">
                <a16:creationId xmlns:a16="http://schemas.microsoft.com/office/drawing/2014/main" id="{15CB830D-7494-CDD8-8CA3-E0A0A41892AC}"/>
              </a:ext>
            </a:extLst>
          </p:cNvPr>
          <p:cNvSpPr txBox="1"/>
          <p:nvPr/>
        </p:nvSpPr>
        <p:spPr>
          <a:xfrm>
            <a:off x="457200" y="1421958"/>
            <a:ext cx="6113584" cy="369332"/>
          </a:xfrm>
          <a:prstGeom prst="rect">
            <a:avLst/>
          </a:prstGeom>
          <a:noFill/>
        </p:spPr>
        <p:txBody>
          <a:bodyPr wrap="square">
            <a:spAutoFit/>
          </a:bodyPr>
          <a:lstStyle/>
          <a:p>
            <a:pPr marL="0" indent="0">
              <a:buNone/>
            </a:pPr>
            <a:r>
              <a:rPr lang="en-US" dirty="0"/>
              <a:t>Results </a:t>
            </a:r>
            <a:r>
              <a:rPr lang="en-US" sz="1800" dirty="0">
                <a:solidFill>
                  <a:schemeClr val="tx1"/>
                </a:solidFill>
              </a:rPr>
              <a:t>/ KPI’s</a:t>
            </a:r>
            <a:endParaRPr lang="en-US" dirty="0"/>
          </a:p>
        </p:txBody>
      </p:sp>
      <p:pic>
        <p:nvPicPr>
          <p:cNvPr id="24" name="Audio 23">
            <a:extLst>
              <a:ext uri="{FF2B5EF4-FFF2-40B4-BE49-F238E27FC236}">
                <a16:creationId xmlns:a16="http://schemas.microsoft.com/office/drawing/2014/main" id="{D437ECB9-B527-82C6-87D6-9A5617D973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3931571"/>
      </p:ext>
    </p:extLst>
  </p:cSld>
  <p:clrMapOvr>
    <a:masterClrMapping/>
  </p:clrMapOvr>
  <mc:AlternateContent xmlns:mc="http://schemas.openxmlformats.org/markup-compatibility/2006">
    <mc:Choice xmlns:p14="http://schemas.microsoft.com/office/powerpoint/2010/main" Requires="p14">
      <p:transition spd="slow" p14:dur="2000" advTm="36453"/>
    </mc:Choice>
    <mc:Fallback>
      <p:transition spd="slow" advTm="36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31C6-B1BA-415B-E439-952745BEE46C}"/>
              </a:ext>
            </a:extLst>
          </p:cNvPr>
          <p:cNvSpPr>
            <a:spLocks noGrp="1"/>
          </p:cNvSpPr>
          <p:nvPr>
            <p:ph type="title"/>
          </p:nvPr>
        </p:nvSpPr>
        <p:spPr>
          <a:xfrm>
            <a:off x="468923" y="272323"/>
            <a:ext cx="10722932" cy="1325563"/>
          </a:xfrm>
        </p:spPr>
        <p:txBody>
          <a:bodyPr/>
          <a:lstStyle/>
          <a:p>
            <a:r>
              <a:rPr lang="en-US" dirty="0"/>
              <a:t>Classification Tree 1 of 2</a:t>
            </a:r>
          </a:p>
        </p:txBody>
      </p:sp>
      <p:graphicFrame>
        <p:nvGraphicFramePr>
          <p:cNvPr id="15" name="Content Placeholder 2">
            <a:extLst>
              <a:ext uri="{FF2B5EF4-FFF2-40B4-BE49-F238E27FC236}">
                <a16:creationId xmlns:a16="http://schemas.microsoft.com/office/drawing/2014/main" id="{CA02C170-48F7-F900-D82C-2F633709F1D5}"/>
              </a:ext>
            </a:extLst>
          </p:cNvPr>
          <p:cNvGraphicFramePr>
            <a:graphicFrameLocks noGrp="1"/>
          </p:cNvGraphicFramePr>
          <p:nvPr>
            <p:ph idx="1"/>
            <p:extLst>
              <p:ext uri="{D42A27DB-BD31-4B8C-83A1-F6EECF244321}">
                <p14:modId xmlns:p14="http://schemas.microsoft.com/office/powerpoint/2010/main" val="1443547887"/>
              </p:ext>
            </p:extLst>
          </p:nvPr>
        </p:nvGraphicFramePr>
        <p:xfrm>
          <a:off x="1191948" y="1555079"/>
          <a:ext cx="8866453"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2F429C1A-D7F1-9B3E-5062-2008360318F5}"/>
              </a:ext>
            </a:extLst>
          </p:cNvPr>
          <p:cNvSpPr txBox="1"/>
          <p:nvPr/>
        </p:nvSpPr>
        <p:spPr>
          <a:xfrm>
            <a:off x="1312984" y="5848086"/>
            <a:ext cx="10222523" cy="646331"/>
          </a:xfrm>
          <a:prstGeom prst="rect">
            <a:avLst/>
          </a:prstGeom>
          <a:noFill/>
        </p:spPr>
        <p:txBody>
          <a:bodyPr wrap="square" rtlCol="0">
            <a:spAutoFit/>
          </a:bodyPr>
          <a:lstStyle/>
          <a:p>
            <a:r>
              <a:rPr lang="en-US" dirty="0">
                <a:solidFill>
                  <a:schemeClr val="bg1"/>
                </a:solidFill>
              </a:rPr>
              <a:t>This approach helps with a simple yet effective tree model by using cross-validation, optimal complexity parameter selection, and controlled splitting for robust predictive performance.</a:t>
            </a:r>
          </a:p>
        </p:txBody>
      </p:sp>
      <p:sp>
        <p:nvSpPr>
          <p:cNvPr id="8" name="Subtitle 2">
            <a:extLst>
              <a:ext uri="{FF2B5EF4-FFF2-40B4-BE49-F238E27FC236}">
                <a16:creationId xmlns:a16="http://schemas.microsoft.com/office/drawing/2014/main" id="{D8CE970B-BA85-3871-F9F0-A875B4F1DBB4}"/>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sp>
        <p:nvSpPr>
          <p:cNvPr id="10" name="TextBox 9">
            <a:extLst>
              <a:ext uri="{FF2B5EF4-FFF2-40B4-BE49-F238E27FC236}">
                <a16:creationId xmlns:a16="http://schemas.microsoft.com/office/drawing/2014/main" id="{923A1148-98A3-164F-5E4A-B233F53D1746}"/>
              </a:ext>
            </a:extLst>
          </p:cNvPr>
          <p:cNvSpPr txBox="1"/>
          <p:nvPr/>
        </p:nvSpPr>
        <p:spPr>
          <a:xfrm>
            <a:off x="571500" y="1135541"/>
            <a:ext cx="6113584" cy="419538"/>
          </a:xfrm>
          <a:prstGeom prst="rect">
            <a:avLst/>
          </a:prstGeom>
          <a:noFill/>
        </p:spPr>
        <p:txBody>
          <a:bodyPr wrap="square">
            <a:spAutoFit/>
          </a:bodyPr>
          <a:lstStyle/>
          <a:p>
            <a:pPr marL="0" indent="0">
              <a:lnSpc>
                <a:spcPct val="130000"/>
              </a:lnSpc>
              <a:buNone/>
            </a:pPr>
            <a:r>
              <a:rPr lang="en-US" sz="1800" dirty="0"/>
              <a:t>Model Development &amp; Design Steps</a:t>
            </a:r>
          </a:p>
        </p:txBody>
      </p:sp>
      <p:pic>
        <p:nvPicPr>
          <p:cNvPr id="11" name="Picture 6" descr="Number, circle, two">
            <a:extLst>
              <a:ext uri="{FF2B5EF4-FFF2-40B4-BE49-F238E27FC236}">
                <a16:creationId xmlns:a16="http://schemas.microsoft.com/office/drawing/2014/main" id="{FC586D3D-DB00-6DB9-258C-68A4015F2B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371" y="3148777"/>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ircle, number, one icon">
            <a:extLst>
              <a:ext uri="{FF2B5EF4-FFF2-40B4-BE49-F238E27FC236}">
                <a16:creationId xmlns:a16="http://schemas.microsoft.com/office/drawing/2014/main" id="{687BFA53-4215-D68F-3401-3B8341597C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371" y="1796188"/>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ircle, number, three icon">
            <a:extLst>
              <a:ext uri="{FF2B5EF4-FFF2-40B4-BE49-F238E27FC236}">
                <a16:creationId xmlns:a16="http://schemas.microsoft.com/office/drawing/2014/main" id="{896E82D1-BE7A-FE96-B300-56425C402E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371" y="4566279"/>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27" name="Audio 26">
            <a:extLst>
              <a:ext uri="{FF2B5EF4-FFF2-40B4-BE49-F238E27FC236}">
                <a16:creationId xmlns:a16="http://schemas.microsoft.com/office/drawing/2014/main" id="{5614D949-3F86-FE35-DFDF-8C36DCD3625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2808929"/>
      </p:ext>
    </p:extLst>
  </p:cSld>
  <p:clrMapOvr>
    <a:masterClrMapping/>
  </p:clrMapOvr>
  <mc:AlternateContent xmlns:mc="http://schemas.openxmlformats.org/markup-compatibility/2006">
    <mc:Choice xmlns:p14="http://schemas.microsoft.com/office/powerpoint/2010/main" Requires="p14">
      <p:transition spd="slow" p14:dur="2000" advTm="42224"/>
    </mc:Choice>
    <mc:Fallback>
      <p:transition spd="slow" advTm="42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C060-D4C8-5424-AA85-22AB46328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63744-CEE7-0162-67EF-16A94638F0CF}"/>
              </a:ext>
            </a:extLst>
          </p:cNvPr>
          <p:cNvSpPr>
            <a:spLocks noGrp="1"/>
          </p:cNvSpPr>
          <p:nvPr>
            <p:ph type="title"/>
          </p:nvPr>
        </p:nvSpPr>
        <p:spPr/>
        <p:txBody>
          <a:bodyPr/>
          <a:lstStyle/>
          <a:p>
            <a:r>
              <a:rPr lang="en-US" dirty="0"/>
              <a:t>Classification Tree 2 of 2</a:t>
            </a:r>
          </a:p>
        </p:txBody>
      </p:sp>
      <p:sp>
        <p:nvSpPr>
          <p:cNvPr id="8" name="Content Placeholder 2">
            <a:extLst>
              <a:ext uri="{FF2B5EF4-FFF2-40B4-BE49-F238E27FC236}">
                <a16:creationId xmlns:a16="http://schemas.microsoft.com/office/drawing/2014/main" id="{542962C3-C66B-C9D4-D65B-78EBAA3404B2}"/>
              </a:ext>
            </a:extLst>
          </p:cNvPr>
          <p:cNvSpPr>
            <a:spLocks noGrp="1"/>
          </p:cNvSpPr>
          <p:nvPr>
            <p:ph idx="1"/>
          </p:nvPr>
        </p:nvSpPr>
        <p:spPr>
          <a:xfrm>
            <a:off x="457200" y="1426112"/>
            <a:ext cx="10722932" cy="4351338"/>
          </a:xfrm>
        </p:spPr>
        <p:txBody>
          <a:bodyPr/>
          <a:lstStyle/>
          <a:p>
            <a:pPr marL="0" indent="0">
              <a:buNone/>
            </a:pPr>
            <a:r>
              <a:rPr lang="en-US" sz="1800" dirty="0">
                <a:solidFill>
                  <a:schemeClr val="tx1"/>
                </a:solidFill>
              </a:rPr>
              <a:t>Results / KPI’s</a:t>
            </a:r>
          </a:p>
          <a:p>
            <a:endParaRPr lang="en-US" dirty="0"/>
          </a:p>
        </p:txBody>
      </p:sp>
      <p:sp>
        <p:nvSpPr>
          <p:cNvPr id="9" name="TextBox 8">
            <a:extLst>
              <a:ext uri="{FF2B5EF4-FFF2-40B4-BE49-F238E27FC236}">
                <a16:creationId xmlns:a16="http://schemas.microsoft.com/office/drawing/2014/main" id="{64478516-372E-41A1-8E83-65AEADB148F2}"/>
              </a:ext>
            </a:extLst>
          </p:cNvPr>
          <p:cNvSpPr txBox="1"/>
          <p:nvPr/>
        </p:nvSpPr>
        <p:spPr>
          <a:xfrm>
            <a:off x="6514347" y="1616622"/>
            <a:ext cx="4665785" cy="3970318"/>
          </a:xfrm>
          <a:prstGeom prst="rect">
            <a:avLst/>
          </a:prstGeom>
          <a:noFill/>
        </p:spPr>
        <p:txBody>
          <a:bodyPr wrap="square" rtlCol="0">
            <a:spAutoFit/>
          </a:bodyPr>
          <a:lstStyle/>
          <a:p>
            <a:pPr>
              <a:lnSpc>
                <a:spcPct val="110000"/>
              </a:lnSpc>
              <a:spcBef>
                <a:spcPts val="1000"/>
              </a:spcBef>
              <a:buClr>
                <a:schemeClr val="bg1"/>
              </a:buClr>
              <a:buSzPct val="75000"/>
            </a:pPr>
            <a:r>
              <a:rPr lang="en-US" dirty="0"/>
              <a:t>Summary of Model Performance</a:t>
            </a:r>
          </a:p>
          <a:p>
            <a:endParaRPr lang="en-US" b="1" dirty="0">
              <a:solidFill>
                <a:schemeClr val="bg1"/>
              </a:solidFill>
            </a:endParaRPr>
          </a:p>
          <a:p>
            <a:r>
              <a:rPr lang="en-US" b="1" dirty="0">
                <a:solidFill>
                  <a:schemeClr val="bg1"/>
                </a:solidFill>
              </a:rPr>
              <a:t>Overall Performance: </a:t>
            </a:r>
            <a:r>
              <a:rPr lang="en-US" dirty="0">
                <a:solidFill>
                  <a:schemeClr val="bg1"/>
                </a:solidFill>
              </a:rPr>
              <a:t>Slight decrease in performance on the validation set, but the model still shows strong generalization and performs significantly better than random guessing. strong F1 scores, high accuracy, sensitivity, specificity and Kappa</a:t>
            </a:r>
          </a:p>
          <a:p>
            <a:endParaRPr lang="en-US" dirty="0">
              <a:solidFill>
                <a:schemeClr val="bg1"/>
              </a:solidFill>
            </a:endParaRPr>
          </a:p>
          <a:p>
            <a:r>
              <a:rPr lang="en-US" b="1" dirty="0">
                <a:solidFill>
                  <a:schemeClr val="bg1"/>
                </a:solidFill>
              </a:rPr>
              <a:t>Room for Improvement: </a:t>
            </a:r>
            <a:r>
              <a:rPr lang="en-US" dirty="0">
                <a:solidFill>
                  <a:schemeClr val="bg1"/>
                </a:solidFill>
              </a:rPr>
              <a:t>The model already performs well, but there may be a potential for improvement by Fine-tuning the cutoff threshold to balance precision and recall.</a:t>
            </a:r>
          </a:p>
        </p:txBody>
      </p:sp>
      <p:pic>
        <p:nvPicPr>
          <p:cNvPr id="11" name="Picture 10">
            <a:extLst>
              <a:ext uri="{FF2B5EF4-FFF2-40B4-BE49-F238E27FC236}">
                <a16:creationId xmlns:a16="http://schemas.microsoft.com/office/drawing/2014/main" id="{C0A927BA-99AF-1A28-8B8C-D88CBED37ED5}"/>
              </a:ext>
            </a:extLst>
          </p:cNvPr>
          <p:cNvPicPr>
            <a:picLocks noChangeAspect="1"/>
          </p:cNvPicPr>
          <p:nvPr/>
        </p:nvPicPr>
        <p:blipFill>
          <a:blip r:embed="rId5"/>
          <a:stretch>
            <a:fillRect/>
          </a:stretch>
        </p:blipFill>
        <p:spPr>
          <a:xfrm>
            <a:off x="457200" y="2004736"/>
            <a:ext cx="4667268" cy="3301528"/>
          </a:xfrm>
          <a:prstGeom prst="rect">
            <a:avLst/>
          </a:prstGeom>
        </p:spPr>
      </p:pic>
      <p:sp>
        <p:nvSpPr>
          <p:cNvPr id="12" name="Subtitle 2">
            <a:extLst>
              <a:ext uri="{FF2B5EF4-FFF2-40B4-BE49-F238E27FC236}">
                <a16:creationId xmlns:a16="http://schemas.microsoft.com/office/drawing/2014/main" id="{5EA2AB5F-964E-D0DA-62F3-DE27F35C9D8A}"/>
              </a:ext>
            </a:extLst>
          </p:cNvPr>
          <p:cNvSpPr txBox="1">
            <a:spLocks/>
          </p:cNvSpPr>
          <p:nvPr/>
        </p:nvSpPr>
        <p:spPr>
          <a:xfrm>
            <a:off x="-19" y="6562684"/>
            <a:ext cx="9144000" cy="1495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National City Bank</a:t>
            </a:r>
          </a:p>
        </p:txBody>
      </p:sp>
      <p:pic>
        <p:nvPicPr>
          <p:cNvPr id="26" name="Audio 25">
            <a:extLst>
              <a:ext uri="{FF2B5EF4-FFF2-40B4-BE49-F238E27FC236}">
                <a16:creationId xmlns:a16="http://schemas.microsoft.com/office/drawing/2014/main" id="{EAAA8675-513A-C68D-8952-250C5A38AF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3375160"/>
      </p:ext>
    </p:extLst>
  </p:cSld>
  <p:clrMapOvr>
    <a:masterClrMapping/>
  </p:clrMapOvr>
  <mc:AlternateContent xmlns:mc="http://schemas.openxmlformats.org/markup-compatibility/2006">
    <mc:Choice xmlns:p14="http://schemas.microsoft.com/office/powerpoint/2010/main" Requires="p14">
      <p:transition spd="slow" p14:dur="2000" advTm="35130"/>
    </mc:Choice>
    <mc:Fallback>
      <p:transition spd="slow" advTm="35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theme/theme1.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themeOverride>
</file>

<file path=docProps/app.xml><?xml version="1.0" encoding="utf-8"?>
<Properties xmlns="http://schemas.openxmlformats.org/officeDocument/2006/extended-properties" xmlns:vt="http://schemas.openxmlformats.org/officeDocument/2006/docPropsVTypes">
  <Template/>
  <TotalTime>679</TotalTime>
  <Words>2012</Words>
  <Application>Microsoft Macintosh PowerPoint</Application>
  <PresentationFormat>Widescreen</PresentationFormat>
  <Paragraphs>195</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Avenir Next LT Pro</vt:lpstr>
      <vt:lpstr>Posterama</vt:lpstr>
      <vt:lpstr>SineVTI</vt:lpstr>
      <vt:lpstr>Customer Propensity Model   Analytics for marketing campaign design   Product Launch </vt:lpstr>
      <vt:lpstr>PowerPoint Presentation</vt:lpstr>
      <vt:lpstr>PowerPoint Presentation</vt:lpstr>
      <vt:lpstr>Selection Rationale</vt:lpstr>
      <vt:lpstr>Collinearity Review</vt:lpstr>
      <vt:lpstr>Logistic Regression 1 of 2</vt:lpstr>
      <vt:lpstr>Logistic Regression 2 of 2</vt:lpstr>
      <vt:lpstr>Classification Tree 1 of 2</vt:lpstr>
      <vt:lpstr>Classification Tree 2 of 2</vt:lpstr>
      <vt:lpstr>Random Forest 1 of 2</vt:lpstr>
      <vt:lpstr>Random Forest 2 of 2</vt:lpstr>
      <vt:lpstr>Target Profile</vt:lpstr>
      <vt:lpstr>Deployment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Naika LLC</dc:creator>
  <cp:lastModifiedBy>Naika LLC</cp:lastModifiedBy>
  <cp:revision>46</cp:revision>
  <dcterms:created xsi:type="dcterms:W3CDTF">2024-11-11T13:40:19Z</dcterms:created>
  <dcterms:modified xsi:type="dcterms:W3CDTF">2024-11-12T01:00:07Z</dcterms:modified>
</cp:coreProperties>
</file>